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7" r:id="rId3"/>
    <p:sldId id="282" r:id="rId4"/>
    <p:sldId id="283" r:id="rId5"/>
    <p:sldId id="284" r:id="rId6"/>
    <p:sldId id="285" r:id="rId7"/>
    <p:sldId id="286" r:id="rId8"/>
    <p:sldId id="287" r:id="rId9"/>
    <p:sldId id="259" r:id="rId10"/>
    <p:sldId id="260" r:id="rId11"/>
    <p:sldId id="258"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868D2-0D96-4D3B-BFCE-388C66912778}" v="220" dt="2025-06-30T11:51:53.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86" d="100"/>
          <a:sy n="86" d="100"/>
        </p:scale>
        <p:origin x="48"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vin Smith" userId="89d2d5a9-7b94-4242-b38d-e9cb80621357" providerId="ADAL" clId="{70F868D2-0D96-4D3B-BFCE-388C66912778}"/>
    <pc:docChg chg="custSel addSld delSld modSld sldOrd">
      <pc:chgData name="Calvin Smith" userId="89d2d5a9-7b94-4242-b38d-e9cb80621357" providerId="ADAL" clId="{70F868D2-0D96-4D3B-BFCE-388C66912778}" dt="2025-06-30T12:19:33.144" v="3209" actId="113"/>
      <pc:docMkLst>
        <pc:docMk/>
      </pc:docMkLst>
      <pc:sldChg chg="del">
        <pc:chgData name="Calvin Smith" userId="89d2d5a9-7b94-4242-b38d-e9cb80621357" providerId="ADAL" clId="{70F868D2-0D96-4D3B-BFCE-388C66912778}" dt="2025-06-30T10:21:53.072" v="3055" actId="2696"/>
        <pc:sldMkLst>
          <pc:docMk/>
          <pc:sldMk cId="3008258594" sldId="256"/>
        </pc:sldMkLst>
      </pc:sldChg>
      <pc:sldChg chg="addSp delSp modSp mod">
        <pc:chgData name="Calvin Smith" userId="89d2d5a9-7b94-4242-b38d-e9cb80621357" providerId="ADAL" clId="{70F868D2-0D96-4D3B-BFCE-388C66912778}" dt="2025-06-30T11:59:16.514" v="3183" actId="20577"/>
        <pc:sldMkLst>
          <pc:docMk/>
          <pc:sldMk cId="2574042723" sldId="257"/>
        </pc:sldMkLst>
        <pc:spChg chg="mod">
          <ac:chgData name="Calvin Smith" userId="89d2d5a9-7b94-4242-b38d-e9cb80621357" providerId="ADAL" clId="{70F868D2-0D96-4D3B-BFCE-388C66912778}" dt="2025-06-30T11:58:16.755" v="3150" actId="20577"/>
          <ac:spMkLst>
            <pc:docMk/>
            <pc:sldMk cId="2574042723" sldId="257"/>
            <ac:spMk id="2" creationId="{CF57BF65-5978-2E03-7558-450DB85AFDE1}"/>
          </ac:spMkLst>
        </pc:spChg>
        <pc:spChg chg="mod">
          <ac:chgData name="Calvin Smith" userId="89d2d5a9-7b94-4242-b38d-e9cb80621357" providerId="ADAL" clId="{70F868D2-0D96-4D3B-BFCE-388C66912778}" dt="2025-06-30T11:59:16.514" v="3183" actId="20577"/>
          <ac:spMkLst>
            <pc:docMk/>
            <pc:sldMk cId="2574042723" sldId="257"/>
            <ac:spMk id="3" creationId="{CE5DE3D4-9EAD-A0FC-012C-7B32823930E2}"/>
          </ac:spMkLst>
        </pc:spChg>
        <pc:spChg chg="add del mod">
          <ac:chgData name="Calvin Smith" userId="89d2d5a9-7b94-4242-b38d-e9cb80621357" providerId="ADAL" clId="{70F868D2-0D96-4D3B-BFCE-388C66912778}" dt="2025-06-30T10:12:59.680" v="2863"/>
          <ac:spMkLst>
            <pc:docMk/>
            <pc:sldMk cId="2574042723" sldId="257"/>
            <ac:spMk id="4" creationId="{BC28201F-60F5-F845-8766-0A8399953BCD}"/>
          </ac:spMkLst>
        </pc:spChg>
      </pc:sldChg>
      <pc:sldChg chg="modSp mod">
        <pc:chgData name="Calvin Smith" userId="89d2d5a9-7b94-4242-b38d-e9cb80621357" providerId="ADAL" clId="{70F868D2-0D96-4D3B-BFCE-388C66912778}" dt="2025-06-30T10:21:40.460" v="3054" actId="20577"/>
        <pc:sldMkLst>
          <pc:docMk/>
          <pc:sldMk cId="2109366458" sldId="258"/>
        </pc:sldMkLst>
        <pc:spChg chg="mod">
          <ac:chgData name="Calvin Smith" userId="89d2d5a9-7b94-4242-b38d-e9cb80621357" providerId="ADAL" clId="{70F868D2-0D96-4D3B-BFCE-388C66912778}" dt="2025-06-30T10:21:40.460" v="3054" actId="20577"/>
          <ac:spMkLst>
            <pc:docMk/>
            <pc:sldMk cId="2109366458" sldId="258"/>
            <ac:spMk id="3" creationId="{1CA8F427-A5BA-C659-D16D-5553A66E74F5}"/>
          </ac:spMkLst>
        </pc:spChg>
      </pc:sldChg>
      <pc:sldChg chg="modSp mod ord">
        <pc:chgData name="Calvin Smith" userId="89d2d5a9-7b94-4242-b38d-e9cb80621357" providerId="ADAL" clId="{70F868D2-0D96-4D3B-BFCE-388C66912778}" dt="2025-06-30T10:20:00.078" v="2902" actId="6549"/>
        <pc:sldMkLst>
          <pc:docMk/>
          <pc:sldMk cId="3916241614" sldId="259"/>
        </pc:sldMkLst>
        <pc:spChg chg="mod">
          <ac:chgData name="Calvin Smith" userId="89d2d5a9-7b94-4242-b38d-e9cb80621357" providerId="ADAL" clId="{70F868D2-0D96-4D3B-BFCE-388C66912778}" dt="2025-06-30T09:40:34.789" v="200" actId="20577"/>
          <ac:spMkLst>
            <pc:docMk/>
            <pc:sldMk cId="3916241614" sldId="259"/>
            <ac:spMk id="2" creationId="{3AAE606B-4D13-960E-6328-AF15BF8D7364}"/>
          </ac:spMkLst>
        </pc:spChg>
        <pc:spChg chg="mod">
          <ac:chgData name="Calvin Smith" userId="89d2d5a9-7b94-4242-b38d-e9cb80621357" providerId="ADAL" clId="{70F868D2-0D96-4D3B-BFCE-388C66912778}" dt="2025-06-30T10:20:00.078" v="2902" actId="6549"/>
          <ac:spMkLst>
            <pc:docMk/>
            <pc:sldMk cId="3916241614" sldId="259"/>
            <ac:spMk id="3" creationId="{C48AFA74-9D68-22E2-F2A9-1BAB954A0D89}"/>
          </ac:spMkLst>
        </pc:spChg>
      </pc:sldChg>
      <pc:sldChg chg="modSp mod ord">
        <pc:chgData name="Calvin Smith" userId="89d2d5a9-7b94-4242-b38d-e9cb80621357" providerId="ADAL" clId="{70F868D2-0D96-4D3B-BFCE-388C66912778}" dt="2025-06-30T10:09:09.675" v="2608"/>
        <pc:sldMkLst>
          <pc:docMk/>
          <pc:sldMk cId="2414592281" sldId="260"/>
        </pc:sldMkLst>
        <pc:spChg chg="mod">
          <ac:chgData name="Calvin Smith" userId="89d2d5a9-7b94-4242-b38d-e9cb80621357" providerId="ADAL" clId="{70F868D2-0D96-4D3B-BFCE-388C66912778}" dt="2025-06-30T10:08:50.792" v="2606" actId="20577"/>
          <ac:spMkLst>
            <pc:docMk/>
            <pc:sldMk cId="2414592281" sldId="260"/>
            <ac:spMk id="3" creationId="{4643BBC2-9A0E-D8BA-1E4A-DCE864C4C9F7}"/>
          </ac:spMkLst>
        </pc:spChg>
      </pc:sldChg>
      <pc:sldChg chg="modSp new mod">
        <pc:chgData name="Calvin Smith" userId="89d2d5a9-7b94-4242-b38d-e9cb80621357" providerId="ADAL" clId="{70F868D2-0D96-4D3B-BFCE-388C66912778}" dt="2025-06-30T12:19:33.144" v="3209" actId="113"/>
        <pc:sldMkLst>
          <pc:docMk/>
          <pc:sldMk cId="3484397709" sldId="261"/>
        </pc:sldMkLst>
        <pc:spChg chg="mod">
          <ac:chgData name="Calvin Smith" userId="89d2d5a9-7b94-4242-b38d-e9cb80621357" providerId="ADAL" clId="{70F868D2-0D96-4D3B-BFCE-388C66912778}" dt="2025-06-30T10:11:30.334" v="2848" actId="20577"/>
          <ac:spMkLst>
            <pc:docMk/>
            <pc:sldMk cId="3484397709" sldId="261"/>
            <ac:spMk id="2" creationId="{7A626C7A-79BB-E0F9-18BE-76CA77EA41FD}"/>
          </ac:spMkLst>
        </pc:spChg>
        <pc:spChg chg="mod">
          <ac:chgData name="Calvin Smith" userId="89d2d5a9-7b94-4242-b38d-e9cb80621357" providerId="ADAL" clId="{70F868D2-0D96-4D3B-BFCE-388C66912778}" dt="2025-06-30T12:19:33.144" v="3209" actId="113"/>
          <ac:spMkLst>
            <pc:docMk/>
            <pc:sldMk cId="3484397709" sldId="261"/>
            <ac:spMk id="3" creationId="{CA0F0CD9-F87A-E6E0-E55B-34F9E4C50349}"/>
          </ac:spMkLst>
        </pc:spChg>
      </pc:sldChg>
      <pc:sldChg chg="add del">
        <pc:chgData name="Calvin Smith" userId="89d2d5a9-7b94-4242-b38d-e9cb80621357" providerId="ADAL" clId="{70F868D2-0D96-4D3B-BFCE-388C66912778}" dt="2025-06-30T11:52:16.889" v="3058" actId="47"/>
        <pc:sldMkLst>
          <pc:docMk/>
          <pc:sldMk cId="0" sldId="267"/>
        </pc:sldMkLst>
      </pc:sldChg>
      <pc:sldChg chg="add del">
        <pc:chgData name="Calvin Smith" userId="89d2d5a9-7b94-4242-b38d-e9cb80621357" providerId="ADAL" clId="{70F868D2-0D96-4D3B-BFCE-388C66912778}" dt="2025-06-30T11:52:16.889" v="3058" actId="47"/>
        <pc:sldMkLst>
          <pc:docMk/>
          <pc:sldMk cId="0" sldId="268"/>
        </pc:sldMkLst>
      </pc:sldChg>
      <pc:sldChg chg="add del">
        <pc:chgData name="Calvin Smith" userId="89d2d5a9-7b94-4242-b38d-e9cb80621357" providerId="ADAL" clId="{70F868D2-0D96-4D3B-BFCE-388C66912778}" dt="2025-06-30T11:52:16.889" v="3058" actId="47"/>
        <pc:sldMkLst>
          <pc:docMk/>
          <pc:sldMk cId="0" sldId="274"/>
        </pc:sldMkLst>
      </pc:sldChg>
      <pc:sldChg chg="add del">
        <pc:chgData name="Calvin Smith" userId="89d2d5a9-7b94-4242-b38d-e9cb80621357" providerId="ADAL" clId="{70F868D2-0D96-4D3B-BFCE-388C66912778}" dt="2025-06-30T11:52:28.384" v="3059" actId="47"/>
        <pc:sldMkLst>
          <pc:docMk/>
          <pc:sldMk cId="0" sldId="277"/>
        </pc:sldMkLst>
      </pc:sldChg>
      <pc:sldChg chg="add del">
        <pc:chgData name="Calvin Smith" userId="89d2d5a9-7b94-4242-b38d-e9cb80621357" providerId="ADAL" clId="{70F868D2-0D96-4D3B-BFCE-388C66912778}" dt="2025-06-30T11:52:16.889" v="3058" actId="47"/>
        <pc:sldMkLst>
          <pc:docMk/>
          <pc:sldMk cId="4075037767" sldId="280"/>
        </pc:sldMkLst>
      </pc:sldChg>
      <pc:sldChg chg="add del">
        <pc:chgData name="Calvin Smith" userId="89d2d5a9-7b94-4242-b38d-e9cb80621357" providerId="ADAL" clId="{70F868D2-0D96-4D3B-BFCE-388C66912778}" dt="2025-06-30T11:52:16.889" v="3058" actId="47"/>
        <pc:sldMkLst>
          <pc:docMk/>
          <pc:sldMk cId="1955761254" sldId="281"/>
        </pc:sldMkLst>
      </pc:sldChg>
      <pc:sldChg chg="add">
        <pc:chgData name="Calvin Smith" userId="89d2d5a9-7b94-4242-b38d-e9cb80621357" providerId="ADAL" clId="{70F868D2-0D96-4D3B-BFCE-388C66912778}" dt="2025-06-30T11:51:53.018" v="3057"/>
        <pc:sldMkLst>
          <pc:docMk/>
          <pc:sldMk cId="0" sldId="282"/>
        </pc:sldMkLst>
      </pc:sldChg>
      <pc:sldChg chg="add">
        <pc:chgData name="Calvin Smith" userId="89d2d5a9-7b94-4242-b38d-e9cb80621357" providerId="ADAL" clId="{70F868D2-0D96-4D3B-BFCE-388C66912778}" dt="2025-06-30T11:51:53.018" v="3057"/>
        <pc:sldMkLst>
          <pc:docMk/>
          <pc:sldMk cId="625158568" sldId="283"/>
        </pc:sldMkLst>
      </pc:sldChg>
      <pc:sldChg chg="add">
        <pc:chgData name="Calvin Smith" userId="89d2d5a9-7b94-4242-b38d-e9cb80621357" providerId="ADAL" clId="{70F868D2-0D96-4D3B-BFCE-388C66912778}" dt="2025-06-30T11:51:53.018" v="3057"/>
        <pc:sldMkLst>
          <pc:docMk/>
          <pc:sldMk cId="1767241610" sldId="284"/>
        </pc:sldMkLst>
      </pc:sldChg>
      <pc:sldChg chg="add">
        <pc:chgData name="Calvin Smith" userId="89d2d5a9-7b94-4242-b38d-e9cb80621357" providerId="ADAL" clId="{70F868D2-0D96-4D3B-BFCE-388C66912778}" dt="2025-06-30T11:51:53.018" v="3057"/>
        <pc:sldMkLst>
          <pc:docMk/>
          <pc:sldMk cId="0" sldId="285"/>
        </pc:sldMkLst>
      </pc:sldChg>
      <pc:sldChg chg="add">
        <pc:chgData name="Calvin Smith" userId="89d2d5a9-7b94-4242-b38d-e9cb80621357" providerId="ADAL" clId="{70F868D2-0D96-4D3B-BFCE-388C66912778}" dt="2025-06-30T11:51:53.018" v="3057"/>
        <pc:sldMkLst>
          <pc:docMk/>
          <pc:sldMk cId="0" sldId="286"/>
        </pc:sldMkLst>
      </pc:sldChg>
      <pc:sldChg chg="add">
        <pc:chgData name="Calvin Smith" userId="89d2d5a9-7b94-4242-b38d-e9cb80621357" providerId="ADAL" clId="{70F868D2-0D96-4D3B-BFCE-388C66912778}" dt="2025-06-30T11:51:53.018" v="3057"/>
        <pc:sldMkLst>
          <pc:docMk/>
          <pc:sldMk cId="0"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82ADA-8A91-4C46-945C-681FA831432E}" type="datetimeFigureOut">
              <a:rPr lang="en-GB" smtClean="0"/>
              <a:t>30/06/2025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F36F8-78DF-4841-A44D-C473A3813BA7}" type="slidenum">
              <a:rPr lang="en-GB" smtClean="0"/>
              <a:t>‹#›</a:t>
            </a:fld>
            <a:endParaRPr lang="en-GB"/>
          </a:p>
        </p:txBody>
      </p:sp>
    </p:spTree>
    <p:extLst>
      <p:ext uri="{BB962C8B-B14F-4D97-AF65-F5344CB8AC3E}">
        <p14:creationId xmlns:p14="http://schemas.microsoft.com/office/powerpoint/2010/main" val="417662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76E2F-0F8B-6F07-D508-D11C59BB6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4703C-6B20-643C-A52D-D5931AA8E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9A704-A546-79B3-5A0F-56720FB0D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3D9B6F-E603-1303-3492-48F670BD04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D258-2FB0-F94D-94A4-1CB77B4703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651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D258-2FB0-F94D-94A4-1CB77B4703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781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6/30/2025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1643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6/30/2025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5148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6/30/2025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392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693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775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6644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8921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139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223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8200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654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6/30/2025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46747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3694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6142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97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6/30/2025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7237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6/30/2025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106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6/30/2025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0644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6/30/2025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4728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6/30/2025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8162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6/30/2025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3195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6/30/2025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1465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6/30/2025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42628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6/30/2025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45968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hyperlink" Target="https://www.lms.ac.uk/grants/lms-inclusion-and-diversity-fund" TargetMode="External"/><Relationship Id="rId3" Type="http://schemas.openxmlformats.org/officeDocument/2006/relationships/hyperlink" Target="https://www.lms.ac.uk/content/childcare-supplementary-grants" TargetMode="External"/><Relationship Id="rId7" Type="http://schemas.openxmlformats.org/officeDocument/2006/relationships/hyperlink" Target="https://www.lms.ac.uk/women/good-practice-scheme-events" TargetMode="Externa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hyperlink" Target="https://www.lms.ac.uk/women/mary-cartwright-lecture" TargetMode="External"/><Relationship Id="rId5" Type="http://schemas.openxmlformats.org/officeDocument/2006/relationships/hyperlink" Target="https://www.lms.ac.uk/content/grace-chisholm-young-fellowships" TargetMode="External"/><Relationship Id="rId4" Type="http://schemas.openxmlformats.org/officeDocument/2006/relationships/hyperlink" Target="https://www.lms.ac.uk/grants/lms-emmy-noether-fellowship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ms.ac.uk/about/council/lms-elections" TargetMode="External"/><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hyperlink" Target="http://www.lms.ac.uk/publications/books" TargetMode="External"/><Relationship Id="rId4" Type="http://schemas.openxmlformats.org/officeDocument/2006/relationships/hyperlink" Target="http://www.lms.ac.uk/membership/lms-eupdates-archiv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BF65-5978-2E03-7558-450DB85AFDE1}"/>
              </a:ext>
            </a:extLst>
          </p:cNvPr>
          <p:cNvSpPr>
            <a:spLocks noGrp="1"/>
          </p:cNvSpPr>
          <p:nvPr>
            <p:ph type="title"/>
          </p:nvPr>
        </p:nvSpPr>
        <p:spPr/>
        <p:txBody>
          <a:bodyPr/>
          <a:lstStyle/>
          <a:p>
            <a:r>
              <a:rPr lang="en-GB" dirty="0"/>
              <a:t>GPS Workshop on allyship</a:t>
            </a:r>
          </a:p>
        </p:txBody>
      </p:sp>
      <p:sp>
        <p:nvSpPr>
          <p:cNvPr id="3" name="Content Placeholder 2">
            <a:extLst>
              <a:ext uri="{FF2B5EF4-FFF2-40B4-BE49-F238E27FC236}">
                <a16:creationId xmlns:a16="http://schemas.microsoft.com/office/drawing/2014/main" id="{CE5DE3D4-9EAD-A0FC-012C-7B32823930E2}"/>
              </a:ext>
            </a:extLst>
          </p:cNvPr>
          <p:cNvSpPr>
            <a:spLocks noGrp="1"/>
          </p:cNvSpPr>
          <p:nvPr>
            <p:ph idx="1"/>
          </p:nvPr>
        </p:nvSpPr>
        <p:spPr/>
        <p:txBody>
          <a:bodyPr>
            <a:normAutofit fontScale="85000" lnSpcReduction="20000"/>
          </a:bodyPr>
          <a:lstStyle/>
          <a:p>
            <a:r>
              <a:rPr lang="en-GB" dirty="0"/>
              <a:t>Intro</a:t>
            </a:r>
          </a:p>
          <a:p>
            <a:r>
              <a:rPr lang="en-GB" dirty="0"/>
              <a:t>Welcome from Professor Sara Lombardo (Heriot Watt), Chair of the LMS Women and Diversity in Mathematics Committee</a:t>
            </a:r>
          </a:p>
          <a:p>
            <a:r>
              <a:rPr lang="en-GB" dirty="0"/>
              <a:t>Definitions, etc. from Calvin James Smith (Reading), Co-chair of GPS  </a:t>
            </a:r>
          </a:p>
          <a:p>
            <a:endParaRPr lang="en-GB" dirty="0"/>
          </a:p>
          <a:p>
            <a:r>
              <a:rPr lang="en-GB" dirty="0"/>
              <a:t>Professor Tyler Kelly (QMUL): </a:t>
            </a:r>
            <a:r>
              <a:rPr lang="en-GB" b="1" dirty="0"/>
              <a:t>Finding your initiative in LGBTQ+ inclusion in Mathematics</a:t>
            </a:r>
          </a:p>
          <a:p>
            <a:endParaRPr lang="en-GB" dirty="0"/>
          </a:p>
          <a:p>
            <a:r>
              <a:rPr lang="en-GB" dirty="0"/>
              <a:t>Professor Simon Chandler-Wilde (Reading): </a:t>
            </a:r>
            <a:r>
              <a:rPr lang="en-GB" b="1" dirty="0"/>
              <a:t>Allyship: experiences on the gender and LGBTQIA+ fronts in the mathematical sciences and beyond</a:t>
            </a:r>
          </a:p>
          <a:p>
            <a:endParaRPr lang="en-GB" dirty="0"/>
          </a:p>
          <a:p>
            <a:r>
              <a:rPr lang="en-GB" dirty="0"/>
              <a:t>Close</a:t>
            </a:r>
          </a:p>
        </p:txBody>
      </p:sp>
    </p:spTree>
    <p:extLst>
      <p:ext uri="{BB962C8B-B14F-4D97-AF65-F5344CB8AC3E}">
        <p14:creationId xmlns:p14="http://schemas.microsoft.com/office/powerpoint/2010/main" val="2574042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EBBE-B1A6-A7B7-A76A-914DF647E128}"/>
              </a:ext>
            </a:extLst>
          </p:cNvPr>
          <p:cNvSpPr>
            <a:spLocks noGrp="1"/>
          </p:cNvSpPr>
          <p:nvPr>
            <p:ph type="title"/>
          </p:nvPr>
        </p:nvSpPr>
        <p:spPr/>
        <p:txBody>
          <a:bodyPr/>
          <a:lstStyle/>
          <a:p>
            <a:r>
              <a:rPr lang="en-GB" dirty="0"/>
              <a:t>Allies vs allyship</a:t>
            </a:r>
          </a:p>
        </p:txBody>
      </p:sp>
      <p:sp>
        <p:nvSpPr>
          <p:cNvPr id="3" name="Content Placeholder 2">
            <a:extLst>
              <a:ext uri="{FF2B5EF4-FFF2-40B4-BE49-F238E27FC236}">
                <a16:creationId xmlns:a16="http://schemas.microsoft.com/office/drawing/2014/main" id="{1CA8F427-A5BA-C659-D16D-5553A66E74F5}"/>
              </a:ext>
            </a:extLst>
          </p:cNvPr>
          <p:cNvSpPr>
            <a:spLocks noGrp="1"/>
          </p:cNvSpPr>
          <p:nvPr>
            <p:ph idx="1"/>
          </p:nvPr>
        </p:nvSpPr>
        <p:spPr/>
        <p:txBody>
          <a:bodyPr/>
          <a:lstStyle/>
          <a:p>
            <a:r>
              <a:rPr lang="en-GB" dirty="0"/>
              <a:t>Ally is not an identity one can passively adopt</a:t>
            </a:r>
          </a:p>
          <a:p>
            <a:endParaRPr lang="en-GB" dirty="0"/>
          </a:p>
          <a:p>
            <a:r>
              <a:rPr lang="en-GB" dirty="0"/>
              <a:t>Allyship is an active and sustained commitment to support and advocate for marginalised or underrepresented groups</a:t>
            </a:r>
          </a:p>
          <a:p>
            <a:pPr lvl="1"/>
            <a:r>
              <a:rPr lang="en-GB" dirty="0"/>
              <a:t>Challenge </a:t>
            </a:r>
            <a:r>
              <a:rPr lang="en-GB" dirty="0" err="1"/>
              <a:t>microagressions</a:t>
            </a:r>
            <a:endParaRPr lang="en-GB" dirty="0"/>
          </a:p>
          <a:p>
            <a:pPr lvl="1"/>
            <a:r>
              <a:rPr lang="en-GB" dirty="0"/>
              <a:t>Ask who is not in the room, or not being heard?</a:t>
            </a:r>
          </a:p>
          <a:p>
            <a:pPr lvl="1"/>
            <a:r>
              <a:rPr lang="en-GB" dirty="0"/>
              <a:t>Lift up those not in the dominant or power group</a:t>
            </a:r>
          </a:p>
          <a:p>
            <a:pPr lvl="1"/>
            <a:endParaRPr lang="en-GB" dirty="0"/>
          </a:p>
          <a:p>
            <a:endParaRPr lang="en-GB" dirty="0"/>
          </a:p>
          <a:p>
            <a:endParaRPr lang="en-GB" dirty="0"/>
          </a:p>
        </p:txBody>
      </p:sp>
    </p:spTree>
    <p:extLst>
      <p:ext uri="{BB962C8B-B14F-4D97-AF65-F5344CB8AC3E}">
        <p14:creationId xmlns:p14="http://schemas.microsoft.com/office/powerpoint/2010/main" val="210936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6C7A-79BB-E0F9-18BE-76CA77EA41FD}"/>
              </a:ext>
            </a:extLst>
          </p:cNvPr>
          <p:cNvSpPr>
            <a:spLocks noGrp="1"/>
          </p:cNvSpPr>
          <p:nvPr>
            <p:ph type="title"/>
          </p:nvPr>
        </p:nvSpPr>
        <p:spPr/>
        <p:txBody>
          <a:bodyPr/>
          <a:lstStyle/>
          <a:p>
            <a:r>
              <a:rPr lang="en-GB" dirty="0"/>
              <a:t>UHT: A model for intervention</a:t>
            </a:r>
          </a:p>
        </p:txBody>
      </p:sp>
      <p:sp>
        <p:nvSpPr>
          <p:cNvPr id="3" name="Content Placeholder 2">
            <a:extLst>
              <a:ext uri="{FF2B5EF4-FFF2-40B4-BE49-F238E27FC236}">
                <a16:creationId xmlns:a16="http://schemas.microsoft.com/office/drawing/2014/main" id="{CA0F0CD9-F87A-E6E0-E55B-34F9E4C50349}"/>
              </a:ext>
            </a:extLst>
          </p:cNvPr>
          <p:cNvSpPr>
            <a:spLocks noGrp="1"/>
          </p:cNvSpPr>
          <p:nvPr>
            <p:ph idx="1"/>
          </p:nvPr>
        </p:nvSpPr>
        <p:spPr/>
        <p:txBody>
          <a:bodyPr/>
          <a:lstStyle/>
          <a:p>
            <a:r>
              <a:rPr lang="en-GB" dirty="0"/>
              <a:t>Understand</a:t>
            </a:r>
          </a:p>
          <a:p>
            <a:r>
              <a:rPr lang="en-GB" dirty="0"/>
              <a:t>However</a:t>
            </a:r>
          </a:p>
          <a:p>
            <a:r>
              <a:rPr lang="en-GB" dirty="0"/>
              <a:t>Therefore</a:t>
            </a:r>
          </a:p>
          <a:p>
            <a:endParaRPr lang="en-GB" dirty="0"/>
          </a:p>
          <a:p>
            <a:pPr marL="0" indent="0">
              <a:buNone/>
            </a:pPr>
            <a:r>
              <a:rPr lang="en-GB" dirty="0"/>
              <a:t>“I </a:t>
            </a:r>
            <a:r>
              <a:rPr lang="en-GB" b="1" dirty="0"/>
              <a:t>understand</a:t>
            </a:r>
            <a:r>
              <a:rPr lang="en-GB" dirty="0"/>
              <a:t> that you meant no harm by your comment; </a:t>
            </a:r>
            <a:r>
              <a:rPr lang="en-GB" b="1" dirty="0"/>
              <a:t>however</a:t>
            </a:r>
            <a:r>
              <a:rPr lang="en-GB" dirty="0"/>
              <a:t>, it is offensive to me or others. </a:t>
            </a:r>
            <a:r>
              <a:rPr lang="en-GB" b="1" dirty="0"/>
              <a:t>Therefore</a:t>
            </a:r>
            <a:r>
              <a:rPr lang="en-GB" dirty="0"/>
              <a:t>, I would appreciate it if you did not do that again”</a:t>
            </a:r>
          </a:p>
        </p:txBody>
      </p:sp>
    </p:spTree>
    <p:extLst>
      <p:ext uri="{BB962C8B-B14F-4D97-AF65-F5344CB8AC3E}">
        <p14:creationId xmlns:p14="http://schemas.microsoft.com/office/powerpoint/2010/main" val="348439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5139074" y="-274996"/>
            <a:ext cx="12374870" cy="5703443"/>
            <a:chOff x="0" y="0"/>
            <a:chExt cx="406400" cy="187305"/>
          </a:xfrm>
        </p:grpSpPr>
        <p:sp>
          <p:nvSpPr>
            <p:cNvPr id="3" name="Freeform 3"/>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2396B0"/>
            </a:solidFill>
          </p:spPr>
          <p:txBody>
            <a:bodyPr/>
            <a:lstStyle/>
            <a:p>
              <a:pPr defTabSz="609630"/>
              <a:endParaRPr lang="en-GB" sz="1200">
                <a:solidFill>
                  <a:prstClr val="black"/>
                </a:solidFill>
                <a:latin typeface="Calibri"/>
              </a:endParaRPr>
            </a:p>
          </p:txBody>
        </p:sp>
        <p:sp>
          <p:nvSpPr>
            <p:cNvPr id="4" name="TextBox 4"/>
            <p:cNvSpPr txBox="1"/>
            <p:nvPr/>
          </p:nvSpPr>
          <p:spPr>
            <a:xfrm>
              <a:off x="127000" y="-38100"/>
              <a:ext cx="558800" cy="647700"/>
            </a:xfrm>
            <a:prstGeom prst="rect">
              <a:avLst/>
            </a:prstGeom>
          </p:spPr>
          <p:txBody>
            <a:bodyPr lIns="33867" tIns="33867" rIns="33867" bIns="33867" rtlCol="0" anchor="ctr"/>
            <a:lstStyle/>
            <a:p>
              <a:pPr algn="ctr" defTabSz="609630">
                <a:lnSpc>
                  <a:spcPts val="1400"/>
                </a:lnSpc>
              </a:pPr>
              <a:endParaRPr sz="1200">
                <a:solidFill>
                  <a:prstClr val="black"/>
                </a:solidFill>
                <a:latin typeface="Calibri"/>
              </a:endParaRPr>
            </a:p>
          </p:txBody>
        </p:sp>
      </p:grpSp>
      <p:grpSp>
        <p:nvGrpSpPr>
          <p:cNvPr id="5" name="Group 5"/>
          <p:cNvGrpSpPr/>
          <p:nvPr/>
        </p:nvGrpSpPr>
        <p:grpSpPr>
          <a:xfrm>
            <a:off x="6004565" y="4536396"/>
            <a:ext cx="5037228" cy="2321604"/>
            <a:chOff x="0" y="0"/>
            <a:chExt cx="406400" cy="187305"/>
          </a:xfrm>
        </p:grpSpPr>
        <p:sp>
          <p:nvSpPr>
            <p:cNvPr id="6" name="Freeform 6"/>
            <p:cNvSpPr/>
            <p:nvPr/>
          </p:nvSpPr>
          <p:spPr>
            <a:xfrm>
              <a:off x="0" y="0"/>
              <a:ext cx="406400" cy="187305"/>
            </a:xfrm>
            <a:custGeom>
              <a:avLst/>
              <a:gdLst/>
              <a:ahLst/>
              <a:cxnLst/>
              <a:rect l="l" t="t" r="r" b="b"/>
              <a:pathLst>
                <a:path w="406400" h="187305">
                  <a:moveTo>
                    <a:pt x="203200" y="0"/>
                  </a:moveTo>
                  <a:lnTo>
                    <a:pt x="203200" y="0"/>
                  </a:lnTo>
                  <a:lnTo>
                    <a:pt x="406400" y="187305"/>
                  </a:lnTo>
                  <a:lnTo>
                    <a:pt x="0" y="187305"/>
                  </a:lnTo>
                  <a:lnTo>
                    <a:pt x="203200" y="0"/>
                  </a:lnTo>
                  <a:close/>
                </a:path>
              </a:pathLst>
            </a:custGeom>
            <a:solidFill>
              <a:srgbClr val="2396B0">
                <a:alpha val="80000"/>
              </a:srgbClr>
            </a:solidFill>
          </p:spPr>
          <p:txBody>
            <a:bodyPr/>
            <a:lstStyle/>
            <a:p>
              <a:pPr defTabSz="609630"/>
              <a:endParaRPr lang="en-GB" sz="1200">
                <a:solidFill>
                  <a:prstClr val="black"/>
                </a:solidFill>
                <a:latin typeface="Calibri"/>
              </a:endParaRPr>
            </a:p>
          </p:txBody>
        </p:sp>
        <p:sp>
          <p:nvSpPr>
            <p:cNvPr id="7" name="TextBox 7"/>
            <p:cNvSpPr txBox="1"/>
            <p:nvPr/>
          </p:nvSpPr>
          <p:spPr>
            <a:xfrm>
              <a:off x="127000" y="-38100"/>
              <a:ext cx="558800" cy="647700"/>
            </a:xfrm>
            <a:prstGeom prst="rect">
              <a:avLst/>
            </a:prstGeom>
          </p:spPr>
          <p:txBody>
            <a:bodyPr lIns="33867" tIns="33867" rIns="33867" bIns="33867" rtlCol="0" anchor="ctr"/>
            <a:lstStyle/>
            <a:p>
              <a:pPr algn="ctr" defTabSz="609630">
                <a:lnSpc>
                  <a:spcPts val="1400"/>
                </a:lnSpc>
              </a:pPr>
              <a:endParaRPr sz="1200">
                <a:solidFill>
                  <a:prstClr val="black"/>
                </a:solidFill>
                <a:latin typeface="Calibri"/>
              </a:endParaRPr>
            </a:p>
          </p:txBody>
        </p:sp>
      </p:grpSp>
      <p:sp>
        <p:nvSpPr>
          <p:cNvPr id="11" name="Freeform 11"/>
          <p:cNvSpPr/>
          <p:nvPr/>
        </p:nvSpPr>
        <p:spPr>
          <a:xfrm>
            <a:off x="0" y="0"/>
            <a:ext cx="3884872" cy="1942436"/>
          </a:xfrm>
          <a:custGeom>
            <a:avLst/>
            <a:gdLst/>
            <a:ahLst/>
            <a:cxnLst/>
            <a:rect l="l" t="t" r="r" b="b"/>
            <a:pathLst>
              <a:path w="5827308" h="2913654">
                <a:moveTo>
                  <a:pt x="0" y="0"/>
                </a:moveTo>
                <a:lnTo>
                  <a:pt x="5827308" y="0"/>
                </a:lnTo>
                <a:lnTo>
                  <a:pt x="5827308" y="2913654"/>
                </a:lnTo>
                <a:lnTo>
                  <a:pt x="0" y="2913654"/>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pic>
        <p:nvPicPr>
          <p:cNvPr id="15" name="Picture 14" descr="A group of people standing on a staircase&#10;&#10;Description automatically generated">
            <a:extLst>
              <a:ext uri="{FF2B5EF4-FFF2-40B4-BE49-F238E27FC236}">
                <a16:creationId xmlns:a16="http://schemas.microsoft.com/office/drawing/2014/main" id="{23EB62B6-36A4-675B-6E4D-1C988A2DE89C}"/>
              </a:ext>
            </a:extLst>
          </p:cNvPr>
          <p:cNvPicPr>
            <a:picLocks noChangeAspect="1"/>
          </p:cNvPicPr>
          <p:nvPr/>
        </p:nvPicPr>
        <p:blipFill>
          <a:blip r:embed="rId3">
            <a:extLst>
              <a:ext uri="{28A0092B-C50C-407E-A947-70E740481C1C}">
                <a14:useLocalDpi xmlns:a14="http://schemas.microsoft.com/office/drawing/2010/main" val="0"/>
              </a:ext>
            </a:extLst>
          </a:blip>
          <a:srcRect l="3884" t="5756" r="-33" b="8551"/>
          <a:stretch/>
        </p:blipFill>
        <p:spPr>
          <a:xfrm>
            <a:off x="6175513" y="142409"/>
            <a:ext cx="8014388" cy="6573182"/>
          </a:xfrm>
          <a:prstGeom prst="rect">
            <a:avLst/>
          </a:prstGeom>
        </p:spPr>
      </p:pic>
      <p:sp>
        <p:nvSpPr>
          <p:cNvPr id="14" name="TextBox 14"/>
          <p:cNvSpPr txBox="1"/>
          <p:nvPr/>
        </p:nvSpPr>
        <p:spPr>
          <a:xfrm>
            <a:off x="685800" y="1942436"/>
            <a:ext cx="5410200" cy="2829301"/>
          </a:xfrm>
          <a:prstGeom prst="rect">
            <a:avLst/>
          </a:prstGeom>
        </p:spPr>
        <p:txBody>
          <a:bodyPr lIns="0" tIns="0" rIns="0" bIns="0" rtlCol="0" anchor="t">
            <a:spAutoFit/>
          </a:bodyPr>
          <a:lstStyle/>
          <a:p>
            <a:pPr defTabSz="609630">
              <a:lnSpc>
                <a:spcPts val="5600"/>
              </a:lnSpc>
            </a:pPr>
            <a:r>
              <a:rPr lang="en-US" sz="4666" dirty="0">
                <a:solidFill>
                  <a:srgbClr val="193450"/>
                </a:solidFill>
                <a:latin typeface="TT Hoves Bold"/>
              </a:rPr>
              <a:t>LMS </a:t>
            </a:r>
          </a:p>
          <a:p>
            <a:pPr defTabSz="609630">
              <a:lnSpc>
                <a:spcPts val="5600"/>
              </a:lnSpc>
            </a:pPr>
            <a:r>
              <a:rPr lang="en-US" sz="4666" dirty="0">
                <a:solidFill>
                  <a:srgbClr val="193450"/>
                </a:solidFill>
                <a:latin typeface="TT Hoves Bold"/>
              </a:rPr>
              <a:t>Committee for Women &amp; Diversity in </a:t>
            </a:r>
            <a:r>
              <a:rPr lang="en-US" sz="4666" dirty="0" err="1">
                <a:solidFill>
                  <a:srgbClr val="193450"/>
                </a:solidFill>
                <a:latin typeface="TT Hoves Bold"/>
              </a:rPr>
              <a:t>Maths</a:t>
            </a:r>
            <a:endParaRPr lang="en-US" sz="4666" dirty="0">
              <a:solidFill>
                <a:srgbClr val="193450"/>
              </a:solidFill>
              <a:latin typeface="TT Hove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F1B7-51F6-99C8-0A97-A72B0F7FCE41}"/>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7D9B2AD-B8E6-A88C-010D-B56AFFFA8BB1}"/>
              </a:ext>
            </a:extLst>
          </p:cNvPr>
          <p:cNvGrpSpPr/>
          <p:nvPr/>
        </p:nvGrpSpPr>
        <p:grpSpPr>
          <a:xfrm rot="-5400000">
            <a:off x="5147382" y="2453307"/>
            <a:ext cx="367949" cy="207239"/>
            <a:chOff x="0" y="0"/>
            <a:chExt cx="812800" cy="457791"/>
          </a:xfrm>
        </p:grpSpPr>
        <p:sp>
          <p:nvSpPr>
            <p:cNvPr id="4" name="Freeform 4">
              <a:extLst>
                <a:ext uri="{FF2B5EF4-FFF2-40B4-BE49-F238E27FC236}">
                  <a16:creationId xmlns:a16="http://schemas.microsoft.com/office/drawing/2014/main" id="{0DB9A671-0D81-7AEF-04DE-CE40B4E77B52}"/>
                </a:ext>
              </a:extLst>
            </p:cNvPr>
            <p:cNvSpPr/>
            <p:nvPr/>
          </p:nvSpPr>
          <p:spPr>
            <a:xfrm>
              <a:off x="0" y="0"/>
              <a:ext cx="812800" cy="457791"/>
            </a:xfrm>
            <a:custGeom>
              <a:avLst/>
              <a:gdLst/>
              <a:ahLst/>
              <a:cxnLst/>
              <a:rect l="l" t="t" r="r" b="b"/>
              <a:pathLst>
                <a:path w="812800" h="457791">
                  <a:moveTo>
                    <a:pt x="406400" y="457791"/>
                  </a:moveTo>
                  <a:lnTo>
                    <a:pt x="812800" y="0"/>
                  </a:lnTo>
                  <a:lnTo>
                    <a:pt x="0" y="0"/>
                  </a:lnTo>
                  <a:lnTo>
                    <a:pt x="406400" y="457791"/>
                  </a:lnTo>
                  <a:close/>
                </a:path>
              </a:pathLst>
            </a:custGeom>
            <a:solidFill>
              <a:srgbClr val="2396B0"/>
            </a:solidFill>
          </p:spPr>
          <p:txBody>
            <a:bodyPr/>
            <a:lstStyle/>
            <a:p>
              <a:pPr defTabSz="609630"/>
              <a:endParaRPr lang="en-GB" sz="1200">
                <a:solidFill>
                  <a:prstClr val="black"/>
                </a:solidFill>
                <a:latin typeface="Calibri"/>
              </a:endParaRPr>
            </a:p>
          </p:txBody>
        </p:sp>
        <p:sp>
          <p:nvSpPr>
            <p:cNvPr id="5" name="TextBox 5">
              <a:extLst>
                <a:ext uri="{FF2B5EF4-FFF2-40B4-BE49-F238E27FC236}">
                  <a16:creationId xmlns:a16="http://schemas.microsoft.com/office/drawing/2014/main" id="{A24AB381-98A4-267B-D680-52FF1CF505D5}"/>
                </a:ext>
              </a:extLst>
            </p:cNvPr>
            <p:cNvSpPr txBox="1"/>
            <p:nvPr/>
          </p:nvSpPr>
          <p:spPr>
            <a:xfrm>
              <a:off x="127000" y="41275"/>
              <a:ext cx="558800" cy="339725"/>
            </a:xfrm>
            <a:prstGeom prst="rect">
              <a:avLst/>
            </a:prstGeom>
          </p:spPr>
          <p:txBody>
            <a:bodyPr lIns="33867" tIns="33867" rIns="33867" bIns="33867" rtlCol="0" anchor="ctr"/>
            <a:lstStyle/>
            <a:p>
              <a:pPr algn="ctr" defTabSz="609630">
                <a:lnSpc>
                  <a:spcPts val="93"/>
                </a:lnSpc>
              </a:pPr>
              <a:endParaRPr sz="1200">
                <a:solidFill>
                  <a:prstClr val="black"/>
                </a:solidFill>
                <a:latin typeface="Calibri"/>
              </a:endParaRPr>
            </a:p>
          </p:txBody>
        </p:sp>
      </p:grpSp>
      <p:sp>
        <p:nvSpPr>
          <p:cNvPr id="6" name="Freeform 6">
            <a:extLst>
              <a:ext uri="{FF2B5EF4-FFF2-40B4-BE49-F238E27FC236}">
                <a16:creationId xmlns:a16="http://schemas.microsoft.com/office/drawing/2014/main" id="{C7211985-73C8-C436-BB19-C4567E1A2FAF}"/>
              </a:ext>
            </a:extLst>
          </p:cNvPr>
          <p:cNvSpPr/>
          <p:nvPr/>
        </p:nvSpPr>
        <p:spPr>
          <a:xfrm>
            <a:off x="-1181234" y="-31583"/>
            <a:ext cx="5868202" cy="7144848"/>
          </a:xfrm>
          <a:custGeom>
            <a:avLst/>
            <a:gdLst/>
            <a:ahLst/>
            <a:cxnLst/>
            <a:rect l="l" t="t" r="r" b="b"/>
            <a:pathLst>
              <a:path w="8232489" h="10023493">
                <a:moveTo>
                  <a:pt x="0" y="0"/>
                </a:moveTo>
                <a:lnTo>
                  <a:pt x="8232489" y="0"/>
                </a:lnTo>
                <a:lnTo>
                  <a:pt x="8232489" y="10023494"/>
                </a:lnTo>
                <a:lnTo>
                  <a:pt x="0" y="10023494"/>
                </a:lnTo>
                <a:lnTo>
                  <a:pt x="0" y="0"/>
                </a:lnTo>
                <a:close/>
              </a:path>
            </a:pathLst>
          </a:custGeom>
          <a:blipFill>
            <a:blip r:embed="rId3"/>
            <a:stretch>
              <a:fillRect r="-83320"/>
            </a:stretch>
          </a:blipFill>
        </p:spPr>
        <p:txBody>
          <a:bodyPr/>
          <a:lstStyle/>
          <a:p>
            <a:pPr defTabSz="609630"/>
            <a:endParaRPr lang="en-GB" sz="1200">
              <a:solidFill>
                <a:prstClr val="black"/>
              </a:solidFill>
              <a:latin typeface="Calibri"/>
            </a:endParaRPr>
          </a:p>
        </p:txBody>
      </p:sp>
      <p:sp>
        <p:nvSpPr>
          <p:cNvPr id="7" name="TextBox 7">
            <a:extLst>
              <a:ext uri="{FF2B5EF4-FFF2-40B4-BE49-F238E27FC236}">
                <a16:creationId xmlns:a16="http://schemas.microsoft.com/office/drawing/2014/main" id="{5A802E44-3EA4-47F8-FB2C-4A5F855648DB}"/>
              </a:ext>
            </a:extLst>
          </p:cNvPr>
          <p:cNvSpPr txBox="1"/>
          <p:nvPr/>
        </p:nvSpPr>
        <p:spPr>
          <a:xfrm>
            <a:off x="4908884" y="257175"/>
            <a:ext cx="6972969" cy="770852"/>
          </a:xfrm>
          <a:prstGeom prst="rect">
            <a:avLst/>
          </a:prstGeom>
        </p:spPr>
        <p:txBody>
          <a:bodyPr wrap="square" lIns="0" tIns="0" rIns="0" bIns="0" rtlCol="0" anchor="t">
            <a:spAutoFit/>
          </a:bodyPr>
          <a:lstStyle/>
          <a:p>
            <a:pPr defTabSz="609630">
              <a:lnSpc>
                <a:spcPts val="6800"/>
              </a:lnSpc>
            </a:pPr>
            <a:r>
              <a:rPr lang="en-US" sz="4000" dirty="0">
                <a:solidFill>
                  <a:srgbClr val="193450"/>
                </a:solidFill>
                <a:latin typeface="TT Hoves Bold"/>
              </a:rPr>
              <a:t>About the LMS</a:t>
            </a:r>
          </a:p>
        </p:txBody>
      </p:sp>
      <p:sp>
        <p:nvSpPr>
          <p:cNvPr id="8" name="TextBox 8">
            <a:extLst>
              <a:ext uri="{FF2B5EF4-FFF2-40B4-BE49-F238E27FC236}">
                <a16:creationId xmlns:a16="http://schemas.microsoft.com/office/drawing/2014/main" id="{9C8B5C7C-19A9-913C-AEA7-B737691051D6}"/>
              </a:ext>
            </a:extLst>
          </p:cNvPr>
          <p:cNvSpPr txBox="1"/>
          <p:nvPr/>
        </p:nvSpPr>
        <p:spPr>
          <a:xfrm>
            <a:off x="5860717" y="1261681"/>
            <a:ext cx="5410200" cy="3242619"/>
          </a:xfrm>
          <a:prstGeom prst="rect">
            <a:avLst/>
          </a:prstGeom>
        </p:spPr>
        <p:txBody>
          <a:bodyPr lIns="0" tIns="0" rIns="0" bIns="0" rtlCol="0" anchor="t">
            <a:spAutoFit/>
          </a:bodyPr>
          <a:lstStyle/>
          <a:p>
            <a:pPr defTabSz="609630">
              <a:lnSpc>
                <a:spcPts val="3173"/>
              </a:lnSpc>
            </a:pPr>
            <a:r>
              <a:rPr lang="en-US" sz="2133" dirty="0">
                <a:solidFill>
                  <a:srgbClr val="193450"/>
                </a:solidFill>
                <a:latin typeface="Helios"/>
              </a:rPr>
              <a:t>The London Mathematical Society has, since 1865, been the UK Learned Society for the advancement, dissemination and promotion of mathematical knowledge. Our mission is to advance mathematics through our members and the broader scientific community worldwide.</a:t>
            </a:r>
          </a:p>
          <a:p>
            <a:pPr defTabSz="609630">
              <a:lnSpc>
                <a:spcPts val="3173"/>
              </a:lnSpc>
            </a:pPr>
            <a:endParaRPr lang="en-US" sz="2133" dirty="0">
              <a:solidFill>
                <a:srgbClr val="193450"/>
              </a:solidFill>
              <a:latin typeface="Helios"/>
            </a:endParaRPr>
          </a:p>
        </p:txBody>
      </p:sp>
      <p:sp>
        <p:nvSpPr>
          <p:cNvPr id="9" name="TextBox 9">
            <a:extLst>
              <a:ext uri="{FF2B5EF4-FFF2-40B4-BE49-F238E27FC236}">
                <a16:creationId xmlns:a16="http://schemas.microsoft.com/office/drawing/2014/main" id="{02CF7FB5-E7B3-B401-25F9-5DB66E3F213E}"/>
              </a:ext>
            </a:extLst>
          </p:cNvPr>
          <p:cNvSpPr txBox="1"/>
          <p:nvPr/>
        </p:nvSpPr>
        <p:spPr>
          <a:xfrm>
            <a:off x="10180928" y="6405245"/>
            <a:ext cx="1349143" cy="188962"/>
          </a:xfrm>
          <a:prstGeom prst="rect">
            <a:avLst/>
          </a:prstGeom>
        </p:spPr>
        <p:txBody>
          <a:bodyPr lIns="0" tIns="0" rIns="0" bIns="0" rtlCol="0" anchor="t">
            <a:spAutoFit/>
          </a:bodyPr>
          <a:lstStyle/>
          <a:p>
            <a:pPr algn="r" defTabSz="609630">
              <a:lnSpc>
                <a:spcPts val="1560"/>
              </a:lnSpc>
              <a:spcBef>
                <a:spcPct val="0"/>
              </a:spcBef>
            </a:pPr>
            <a:r>
              <a:rPr lang="en-US" sz="1200">
                <a:solidFill>
                  <a:srgbClr val="FFFFFF"/>
                </a:solidFill>
                <a:latin typeface="Helios Bold"/>
              </a:rPr>
              <a:t>Back to Agenda</a:t>
            </a:r>
          </a:p>
        </p:txBody>
      </p:sp>
      <p:sp>
        <p:nvSpPr>
          <p:cNvPr id="10" name="Freeform 10">
            <a:extLst>
              <a:ext uri="{FF2B5EF4-FFF2-40B4-BE49-F238E27FC236}">
                <a16:creationId xmlns:a16="http://schemas.microsoft.com/office/drawing/2014/main" id="{F5349F78-9E95-928D-B47E-BE86C4E42CB2}"/>
              </a:ext>
            </a:extLst>
          </p:cNvPr>
          <p:cNvSpPr/>
          <p:nvPr/>
        </p:nvSpPr>
        <p:spPr>
          <a:xfrm>
            <a:off x="10947600" y="5613600"/>
            <a:ext cx="1244401" cy="1244401"/>
          </a:xfrm>
          <a:custGeom>
            <a:avLst/>
            <a:gdLst/>
            <a:ahLst/>
            <a:cxnLst/>
            <a:rect l="l" t="t" r="r" b="b"/>
            <a:pathLst>
              <a:path w="1866601" h="1866601">
                <a:moveTo>
                  <a:pt x="0" y="0"/>
                </a:moveTo>
                <a:lnTo>
                  <a:pt x="1866601" y="0"/>
                </a:lnTo>
                <a:lnTo>
                  <a:pt x="1866601" y="1866601"/>
                </a:lnTo>
                <a:lnTo>
                  <a:pt x="0" y="1866601"/>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Tree>
    <p:extLst>
      <p:ext uri="{BB962C8B-B14F-4D97-AF65-F5344CB8AC3E}">
        <p14:creationId xmlns:p14="http://schemas.microsoft.com/office/powerpoint/2010/main" val="62515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D89D8-AEC3-46CB-9B28-A09715D481B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8283BC40-6A85-7EDA-75AF-31DE7CC7B57B}"/>
              </a:ext>
            </a:extLst>
          </p:cNvPr>
          <p:cNvGrpSpPr/>
          <p:nvPr/>
        </p:nvGrpSpPr>
        <p:grpSpPr>
          <a:xfrm rot="-5400000">
            <a:off x="5147382" y="2453307"/>
            <a:ext cx="367949" cy="207239"/>
            <a:chOff x="0" y="0"/>
            <a:chExt cx="812800" cy="457791"/>
          </a:xfrm>
        </p:grpSpPr>
        <p:sp>
          <p:nvSpPr>
            <p:cNvPr id="4" name="Freeform 4">
              <a:extLst>
                <a:ext uri="{FF2B5EF4-FFF2-40B4-BE49-F238E27FC236}">
                  <a16:creationId xmlns:a16="http://schemas.microsoft.com/office/drawing/2014/main" id="{1E6726CF-47A9-9420-62EF-A753DC2CB9D6}"/>
                </a:ext>
              </a:extLst>
            </p:cNvPr>
            <p:cNvSpPr/>
            <p:nvPr/>
          </p:nvSpPr>
          <p:spPr>
            <a:xfrm>
              <a:off x="0" y="0"/>
              <a:ext cx="812800" cy="457791"/>
            </a:xfrm>
            <a:custGeom>
              <a:avLst/>
              <a:gdLst/>
              <a:ahLst/>
              <a:cxnLst/>
              <a:rect l="l" t="t" r="r" b="b"/>
              <a:pathLst>
                <a:path w="812800" h="457791">
                  <a:moveTo>
                    <a:pt x="406400" y="457791"/>
                  </a:moveTo>
                  <a:lnTo>
                    <a:pt x="812800" y="0"/>
                  </a:lnTo>
                  <a:lnTo>
                    <a:pt x="0" y="0"/>
                  </a:lnTo>
                  <a:lnTo>
                    <a:pt x="406400" y="457791"/>
                  </a:lnTo>
                  <a:close/>
                </a:path>
              </a:pathLst>
            </a:custGeom>
            <a:solidFill>
              <a:srgbClr val="2396B0"/>
            </a:solidFill>
          </p:spPr>
          <p:txBody>
            <a:bodyPr/>
            <a:lstStyle/>
            <a:p>
              <a:pPr defTabSz="609630"/>
              <a:endParaRPr lang="en-GB" sz="1200">
                <a:solidFill>
                  <a:prstClr val="black"/>
                </a:solidFill>
                <a:latin typeface="Calibri"/>
              </a:endParaRPr>
            </a:p>
          </p:txBody>
        </p:sp>
        <p:sp>
          <p:nvSpPr>
            <p:cNvPr id="5" name="TextBox 5">
              <a:extLst>
                <a:ext uri="{FF2B5EF4-FFF2-40B4-BE49-F238E27FC236}">
                  <a16:creationId xmlns:a16="http://schemas.microsoft.com/office/drawing/2014/main" id="{D179E2F6-EE3C-FAE8-B897-BF3F261A7A09}"/>
                </a:ext>
              </a:extLst>
            </p:cNvPr>
            <p:cNvSpPr txBox="1"/>
            <p:nvPr/>
          </p:nvSpPr>
          <p:spPr>
            <a:xfrm>
              <a:off x="127000" y="41275"/>
              <a:ext cx="558800" cy="339725"/>
            </a:xfrm>
            <a:prstGeom prst="rect">
              <a:avLst/>
            </a:prstGeom>
          </p:spPr>
          <p:txBody>
            <a:bodyPr lIns="33867" tIns="33867" rIns="33867" bIns="33867" rtlCol="0" anchor="ctr"/>
            <a:lstStyle/>
            <a:p>
              <a:pPr algn="ctr" defTabSz="609630">
                <a:lnSpc>
                  <a:spcPts val="93"/>
                </a:lnSpc>
              </a:pPr>
              <a:endParaRPr sz="1200">
                <a:solidFill>
                  <a:prstClr val="black"/>
                </a:solidFill>
                <a:latin typeface="Calibri"/>
              </a:endParaRPr>
            </a:p>
          </p:txBody>
        </p:sp>
      </p:grpSp>
      <p:sp>
        <p:nvSpPr>
          <p:cNvPr id="6" name="Freeform 6">
            <a:extLst>
              <a:ext uri="{FF2B5EF4-FFF2-40B4-BE49-F238E27FC236}">
                <a16:creationId xmlns:a16="http://schemas.microsoft.com/office/drawing/2014/main" id="{807D845C-0B4F-6A50-A62A-EEB5F04836DC}"/>
              </a:ext>
            </a:extLst>
          </p:cNvPr>
          <p:cNvSpPr/>
          <p:nvPr/>
        </p:nvSpPr>
        <p:spPr>
          <a:xfrm>
            <a:off x="-1181234" y="-31583"/>
            <a:ext cx="5868202" cy="7144848"/>
          </a:xfrm>
          <a:custGeom>
            <a:avLst/>
            <a:gdLst/>
            <a:ahLst/>
            <a:cxnLst/>
            <a:rect l="l" t="t" r="r" b="b"/>
            <a:pathLst>
              <a:path w="8232489" h="10023493">
                <a:moveTo>
                  <a:pt x="0" y="0"/>
                </a:moveTo>
                <a:lnTo>
                  <a:pt x="8232489" y="0"/>
                </a:lnTo>
                <a:lnTo>
                  <a:pt x="8232489" y="10023494"/>
                </a:lnTo>
                <a:lnTo>
                  <a:pt x="0" y="10023494"/>
                </a:lnTo>
                <a:lnTo>
                  <a:pt x="0" y="0"/>
                </a:lnTo>
                <a:close/>
              </a:path>
            </a:pathLst>
          </a:custGeom>
          <a:blipFill>
            <a:blip r:embed="rId3"/>
            <a:stretch>
              <a:fillRect r="-83320"/>
            </a:stretch>
          </a:blipFill>
        </p:spPr>
        <p:txBody>
          <a:bodyPr/>
          <a:lstStyle/>
          <a:p>
            <a:pPr defTabSz="609630"/>
            <a:endParaRPr lang="en-GB" sz="1200">
              <a:solidFill>
                <a:prstClr val="black"/>
              </a:solidFill>
              <a:latin typeface="Calibri"/>
            </a:endParaRPr>
          </a:p>
        </p:txBody>
      </p:sp>
      <p:sp>
        <p:nvSpPr>
          <p:cNvPr id="7" name="TextBox 7">
            <a:extLst>
              <a:ext uri="{FF2B5EF4-FFF2-40B4-BE49-F238E27FC236}">
                <a16:creationId xmlns:a16="http://schemas.microsoft.com/office/drawing/2014/main" id="{4FA2ECF1-13AA-5200-427E-1EB406DFA365}"/>
              </a:ext>
            </a:extLst>
          </p:cNvPr>
          <p:cNvSpPr txBox="1"/>
          <p:nvPr/>
        </p:nvSpPr>
        <p:spPr>
          <a:xfrm>
            <a:off x="4908884" y="257175"/>
            <a:ext cx="6972969" cy="770852"/>
          </a:xfrm>
          <a:prstGeom prst="rect">
            <a:avLst/>
          </a:prstGeom>
        </p:spPr>
        <p:txBody>
          <a:bodyPr wrap="square" lIns="0" tIns="0" rIns="0" bIns="0" rtlCol="0" anchor="t">
            <a:spAutoFit/>
          </a:bodyPr>
          <a:lstStyle/>
          <a:p>
            <a:pPr defTabSz="609630">
              <a:lnSpc>
                <a:spcPts val="6800"/>
              </a:lnSpc>
            </a:pPr>
            <a:r>
              <a:rPr lang="en-US" sz="4000" dirty="0">
                <a:solidFill>
                  <a:srgbClr val="193450"/>
                </a:solidFill>
                <a:latin typeface="TT Hoves Bold"/>
              </a:rPr>
              <a:t>About the Committee</a:t>
            </a:r>
          </a:p>
        </p:txBody>
      </p:sp>
      <p:sp>
        <p:nvSpPr>
          <p:cNvPr id="8" name="TextBox 8">
            <a:extLst>
              <a:ext uri="{FF2B5EF4-FFF2-40B4-BE49-F238E27FC236}">
                <a16:creationId xmlns:a16="http://schemas.microsoft.com/office/drawing/2014/main" id="{BAEC87E3-E703-4BCC-ADDC-300D15D69469}"/>
              </a:ext>
            </a:extLst>
          </p:cNvPr>
          <p:cNvSpPr txBox="1"/>
          <p:nvPr/>
        </p:nvSpPr>
        <p:spPr>
          <a:xfrm>
            <a:off x="5860717" y="1102655"/>
            <a:ext cx="5410200" cy="5704831"/>
          </a:xfrm>
          <a:prstGeom prst="rect">
            <a:avLst/>
          </a:prstGeom>
        </p:spPr>
        <p:txBody>
          <a:bodyPr lIns="0" tIns="0" rIns="0" bIns="0" rtlCol="0" anchor="t">
            <a:spAutoFit/>
          </a:bodyPr>
          <a:lstStyle/>
          <a:p>
            <a:pPr defTabSz="609630">
              <a:lnSpc>
                <a:spcPts val="3173"/>
              </a:lnSpc>
            </a:pPr>
            <a:r>
              <a:rPr lang="en-US" sz="2133" dirty="0">
                <a:solidFill>
                  <a:srgbClr val="193450"/>
                </a:solidFill>
                <a:latin typeface="Helios"/>
              </a:rPr>
              <a:t>The second Society Objective recites:</a:t>
            </a:r>
          </a:p>
          <a:p>
            <a:pPr defTabSz="609630">
              <a:lnSpc>
                <a:spcPts val="3173"/>
              </a:lnSpc>
            </a:pPr>
            <a:endParaRPr lang="en-US" sz="2133" dirty="0">
              <a:solidFill>
                <a:srgbClr val="193450"/>
              </a:solidFill>
              <a:latin typeface="Helios"/>
            </a:endParaRPr>
          </a:p>
          <a:p>
            <a:pPr defTabSz="609630">
              <a:lnSpc>
                <a:spcPts val="3173"/>
              </a:lnSpc>
            </a:pPr>
            <a:r>
              <a:rPr lang="en-US" sz="2133" b="1" dirty="0">
                <a:solidFill>
                  <a:srgbClr val="193450"/>
                </a:solidFill>
                <a:latin typeface="Helios"/>
              </a:rPr>
              <a:t>Equity, Diversity and Inclusion </a:t>
            </a:r>
            <a:r>
              <a:rPr lang="en-US" sz="2133" dirty="0">
                <a:solidFill>
                  <a:srgbClr val="193450"/>
                </a:solidFill>
                <a:latin typeface="Helios"/>
              </a:rPr>
              <a:t>– In all the Society’s activities, to recognize, welcome and promote diversity in the mathematical sciences community both in the UK and internationally, though an open, inclusive, respectful, and accessible approach.</a:t>
            </a:r>
          </a:p>
          <a:p>
            <a:pPr defTabSz="609630">
              <a:lnSpc>
                <a:spcPts val="3173"/>
              </a:lnSpc>
            </a:pPr>
            <a:endParaRPr lang="en-US" sz="2133" dirty="0">
              <a:solidFill>
                <a:srgbClr val="193450"/>
              </a:solidFill>
              <a:latin typeface="Helios"/>
            </a:endParaRPr>
          </a:p>
          <a:p>
            <a:pPr defTabSz="609630">
              <a:lnSpc>
                <a:spcPts val="3173"/>
              </a:lnSpc>
            </a:pPr>
            <a:r>
              <a:rPr lang="en-US" sz="2133" dirty="0">
                <a:solidFill>
                  <a:srgbClr val="193450"/>
                </a:solidFill>
                <a:latin typeface="Helios"/>
              </a:rPr>
              <a:t>The LMS Committee for Women &amp; Diversity in Mathematics is a Committee of Council. </a:t>
            </a:r>
          </a:p>
          <a:p>
            <a:pPr defTabSz="609630">
              <a:lnSpc>
                <a:spcPts val="3173"/>
              </a:lnSpc>
            </a:pPr>
            <a:r>
              <a:rPr lang="en-US" sz="2133" dirty="0">
                <a:solidFill>
                  <a:srgbClr val="193450"/>
                </a:solidFill>
                <a:latin typeface="Helios"/>
              </a:rPr>
              <a:t>Its purpose is to promote the objectives of the Society in relation to ED&amp;I.</a:t>
            </a:r>
          </a:p>
          <a:p>
            <a:pPr defTabSz="609630">
              <a:lnSpc>
                <a:spcPts val="3173"/>
              </a:lnSpc>
            </a:pPr>
            <a:endParaRPr lang="en-US" sz="2133" dirty="0">
              <a:solidFill>
                <a:srgbClr val="193450"/>
              </a:solidFill>
              <a:latin typeface="Helios"/>
            </a:endParaRPr>
          </a:p>
        </p:txBody>
      </p:sp>
      <p:sp>
        <p:nvSpPr>
          <p:cNvPr id="9" name="TextBox 9">
            <a:extLst>
              <a:ext uri="{FF2B5EF4-FFF2-40B4-BE49-F238E27FC236}">
                <a16:creationId xmlns:a16="http://schemas.microsoft.com/office/drawing/2014/main" id="{80DCA8C6-A5DB-4795-76A6-47DE9E9CBE0B}"/>
              </a:ext>
            </a:extLst>
          </p:cNvPr>
          <p:cNvSpPr txBox="1"/>
          <p:nvPr/>
        </p:nvSpPr>
        <p:spPr>
          <a:xfrm>
            <a:off x="10180928" y="6405245"/>
            <a:ext cx="1349143" cy="188962"/>
          </a:xfrm>
          <a:prstGeom prst="rect">
            <a:avLst/>
          </a:prstGeom>
        </p:spPr>
        <p:txBody>
          <a:bodyPr lIns="0" tIns="0" rIns="0" bIns="0" rtlCol="0" anchor="t">
            <a:spAutoFit/>
          </a:bodyPr>
          <a:lstStyle/>
          <a:p>
            <a:pPr algn="r" defTabSz="609630">
              <a:lnSpc>
                <a:spcPts val="1560"/>
              </a:lnSpc>
              <a:spcBef>
                <a:spcPct val="0"/>
              </a:spcBef>
            </a:pPr>
            <a:r>
              <a:rPr lang="en-US" sz="1200">
                <a:solidFill>
                  <a:srgbClr val="FFFFFF"/>
                </a:solidFill>
                <a:latin typeface="Helios Bold"/>
              </a:rPr>
              <a:t>Back to Agenda</a:t>
            </a:r>
          </a:p>
        </p:txBody>
      </p:sp>
      <p:sp>
        <p:nvSpPr>
          <p:cNvPr id="10" name="Freeform 10">
            <a:extLst>
              <a:ext uri="{FF2B5EF4-FFF2-40B4-BE49-F238E27FC236}">
                <a16:creationId xmlns:a16="http://schemas.microsoft.com/office/drawing/2014/main" id="{56551A0E-5259-BFA8-9771-03EC727D56AF}"/>
              </a:ext>
            </a:extLst>
          </p:cNvPr>
          <p:cNvSpPr/>
          <p:nvPr/>
        </p:nvSpPr>
        <p:spPr>
          <a:xfrm>
            <a:off x="10947600" y="5613600"/>
            <a:ext cx="1244401" cy="1244401"/>
          </a:xfrm>
          <a:custGeom>
            <a:avLst/>
            <a:gdLst/>
            <a:ahLst/>
            <a:cxnLst/>
            <a:rect l="l" t="t" r="r" b="b"/>
            <a:pathLst>
              <a:path w="1866601" h="1866601">
                <a:moveTo>
                  <a:pt x="0" y="0"/>
                </a:moveTo>
                <a:lnTo>
                  <a:pt x="1866601" y="0"/>
                </a:lnTo>
                <a:lnTo>
                  <a:pt x="1866601" y="1866601"/>
                </a:lnTo>
                <a:lnTo>
                  <a:pt x="0" y="1866601"/>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grpSp>
        <p:nvGrpSpPr>
          <p:cNvPr id="2" name="Group 3">
            <a:extLst>
              <a:ext uri="{FF2B5EF4-FFF2-40B4-BE49-F238E27FC236}">
                <a16:creationId xmlns:a16="http://schemas.microsoft.com/office/drawing/2014/main" id="{B37ED001-7109-E511-E284-87638B1DEE9C}"/>
              </a:ext>
            </a:extLst>
          </p:cNvPr>
          <p:cNvGrpSpPr/>
          <p:nvPr/>
        </p:nvGrpSpPr>
        <p:grpSpPr>
          <a:xfrm rot="-5400000">
            <a:off x="5195508" y="5389009"/>
            <a:ext cx="367949" cy="207239"/>
            <a:chOff x="0" y="0"/>
            <a:chExt cx="812800" cy="457791"/>
          </a:xfrm>
        </p:grpSpPr>
        <p:sp>
          <p:nvSpPr>
            <p:cNvPr id="11" name="Freeform 4">
              <a:extLst>
                <a:ext uri="{FF2B5EF4-FFF2-40B4-BE49-F238E27FC236}">
                  <a16:creationId xmlns:a16="http://schemas.microsoft.com/office/drawing/2014/main" id="{35187168-D968-FF84-AF92-B09E4EFC38B4}"/>
                </a:ext>
              </a:extLst>
            </p:cNvPr>
            <p:cNvSpPr/>
            <p:nvPr/>
          </p:nvSpPr>
          <p:spPr>
            <a:xfrm>
              <a:off x="0" y="0"/>
              <a:ext cx="812800" cy="457791"/>
            </a:xfrm>
            <a:custGeom>
              <a:avLst/>
              <a:gdLst/>
              <a:ahLst/>
              <a:cxnLst/>
              <a:rect l="l" t="t" r="r" b="b"/>
              <a:pathLst>
                <a:path w="812800" h="457791">
                  <a:moveTo>
                    <a:pt x="406400" y="457791"/>
                  </a:moveTo>
                  <a:lnTo>
                    <a:pt x="812800" y="0"/>
                  </a:lnTo>
                  <a:lnTo>
                    <a:pt x="0" y="0"/>
                  </a:lnTo>
                  <a:lnTo>
                    <a:pt x="406400" y="457791"/>
                  </a:lnTo>
                  <a:close/>
                </a:path>
              </a:pathLst>
            </a:custGeom>
            <a:solidFill>
              <a:srgbClr val="2396B0"/>
            </a:solidFill>
          </p:spPr>
          <p:txBody>
            <a:bodyPr/>
            <a:lstStyle/>
            <a:p>
              <a:pPr defTabSz="609630"/>
              <a:endParaRPr lang="en-GB" sz="1200">
                <a:solidFill>
                  <a:prstClr val="black"/>
                </a:solidFill>
                <a:latin typeface="Calibri"/>
              </a:endParaRPr>
            </a:p>
          </p:txBody>
        </p:sp>
        <p:sp>
          <p:nvSpPr>
            <p:cNvPr id="12" name="TextBox 5">
              <a:extLst>
                <a:ext uri="{FF2B5EF4-FFF2-40B4-BE49-F238E27FC236}">
                  <a16:creationId xmlns:a16="http://schemas.microsoft.com/office/drawing/2014/main" id="{7CDEE43F-10C5-E36D-8887-33CAA4F5FFD1}"/>
                </a:ext>
              </a:extLst>
            </p:cNvPr>
            <p:cNvSpPr txBox="1"/>
            <p:nvPr/>
          </p:nvSpPr>
          <p:spPr>
            <a:xfrm>
              <a:off x="127000" y="41275"/>
              <a:ext cx="558800" cy="339725"/>
            </a:xfrm>
            <a:prstGeom prst="rect">
              <a:avLst/>
            </a:prstGeom>
          </p:spPr>
          <p:txBody>
            <a:bodyPr lIns="33867" tIns="33867" rIns="33867" bIns="33867" rtlCol="0" anchor="ctr"/>
            <a:lstStyle/>
            <a:p>
              <a:pPr algn="ctr" defTabSz="609630">
                <a:lnSpc>
                  <a:spcPts val="93"/>
                </a:lnSpc>
              </a:pPr>
              <a:endParaRPr sz="1200">
                <a:solidFill>
                  <a:prstClr val="black"/>
                </a:solidFill>
                <a:latin typeface="Calibri"/>
              </a:endParaRPr>
            </a:p>
          </p:txBody>
        </p:sp>
      </p:grpSp>
    </p:spTree>
    <p:extLst>
      <p:ext uri="{BB962C8B-B14F-4D97-AF65-F5344CB8AC3E}">
        <p14:creationId xmlns:p14="http://schemas.microsoft.com/office/powerpoint/2010/main" val="176724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319926" cy="6858000"/>
            <a:chOff x="0" y="0"/>
            <a:chExt cx="1706637" cy="2709333"/>
          </a:xfrm>
        </p:grpSpPr>
        <p:sp>
          <p:nvSpPr>
            <p:cNvPr id="3" name="Freeform 3"/>
            <p:cNvSpPr/>
            <p:nvPr/>
          </p:nvSpPr>
          <p:spPr>
            <a:xfrm>
              <a:off x="0" y="0"/>
              <a:ext cx="1706637" cy="2709333"/>
            </a:xfrm>
            <a:custGeom>
              <a:avLst/>
              <a:gdLst/>
              <a:ahLst/>
              <a:cxnLst/>
              <a:rect l="l" t="t" r="r" b="b"/>
              <a:pathLst>
                <a:path w="1706637" h="2709333">
                  <a:moveTo>
                    <a:pt x="0" y="0"/>
                  </a:moveTo>
                  <a:lnTo>
                    <a:pt x="1706637" y="0"/>
                  </a:lnTo>
                  <a:lnTo>
                    <a:pt x="1706637" y="2709333"/>
                  </a:lnTo>
                  <a:lnTo>
                    <a:pt x="0" y="2709333"/>
                  </a:lnTo>
                  <a:close/>
                </a:path>
              </a:pathLst>
            </a:custGeom>
            <a:solidFill>
              <a:srgbClr val="2396B0"/>
            </a:solidFill>
          </p:spPr>
          <p:txBody>
            <a:bodyPr/>
            <a:lstStyle/>
            <a:p>
              <a:pPr defTabSz="609630"/>
              <a:endParaRPr lang="en-GB" sz="1200">
                <a:solidFill>
                  <a:prstClr val="black"/>
                </a:solidFill>
                <a:latin typeface="Calibri"/>
              </a:endParaRPr>
            </a:p>
          </p:txBody>
        </p:sp>
        <p:sp>
          <p:nvSpPr>
            <p:cNvPr id="4" name="TextBox 4"/>
            <p:cNvSpPr txBox="1"/>
            <p:nvPr/>
          </p:nvSpPr>
          <p:spPr>
            <a:xfrm>
              <a:off x="0" y="-28575"/>
              <a:ext cx="812800" cy="841375"/>
            </a:xfrm>
            <a:prstGeom prst="rect">
              <a:avLst/>
            </a:prstGeom>
          </p:spPr>
          <p:txBody>
            <a:bodyPr lIns="33867" tIns="33867" rIns="33867" bIns="33867" rtlCol="0" anchor="ctr"/>
            <a:lstStyle/>
            <a:p>
              <a:pPr algn="ctr" defTabSz="609630">
                <a:lnSpc>
                  <a:spcPts val="1400"/>
                </a:lnSpc>
              </a:pPr>
              <a:endParaRPr sz="1200">
                <a:solidFill>
                  <a:prstClr val="black"/>
                </a:solidFill>
                <a:latin typeface="Calibri"/>
              </a:endParaRPr>
            </a:p>
          </p:txBody>
        </p:sp>
      </p:grpSp>
      <p:sp>
        <p:nvSpPr>
          <p:cNvPr id="10" name="TextBox 10"/>
          <p:cNvSpPr txBox="1"/>
          <p:nvPr/>
        </p:nvSpPr>
        <p:spPr>
          <a:xfrm>
            <a:off x="224590" y="679450"/>
            <a:ext cx="3549237" cy="615553"/>
          </a:xfrm>
          <a:prstGeom prst="rect">
            <a:avLst/>
          </a:prstGeom>
        </p:spPr>
        <p:txBody>
          <a:bodyPr wrap="square" lIns="0" tIns="0" rIns="0" bIns="0" rtlCol="0" anchor="t">
            <a:spAutoFit/>
          </a:bodyPr>
          <a:lstStyle/>
          <a:p>
            <a:pPr defTabSz="609630">
              <a:lnSpc>
                <a:spcPts val="4800"/>
              </a:lnSpc>
            </a:pPr>
            <a:r>
              <a:rPr lang="en-US" sz="4000" dirty="0">
                <a:solidFill>
                  <a:srgbClr val="FFFFFF"/>
                </a:solidFill>
                <a:latin typeface="TT Hoves Bold"/>
              </a:rPr>
              <a:t>The Committee</a:t>
            </a:r>
          </a:p>
        </p:txBody>
      </p:sp>
      <p:sp>
        <p:nvSpPr>
          <p:cNvPr id="12" name="Freeform 12"/>
          <p:cNvSpPr/>
          <p:nvPr/>
        </p:nvSpPr>
        <p:spPr>
          <a:xfrm>
            <a:off x="10947600" y="5613600"/>
            <a:ext cx="1244401" cy="1244401"/>
          </a:xfrm>
          <a:custGeom>
            <a:avLst/>
            <a:gdLst/>
            <a:ahLst/>
            <a:cxnLst/>
            <a:rect l="l" t="t" r="r" b="b"/>
            <a:pathLst>
              <a:path w="1866601" h="1866601">
                <a:moveTo>
                  <a:pt x="0" y="0"/>
                </a:moveTo>
                <a:lnTo>
                  <a:pt x="1866601" y="0"/>
                </a:lnTo>
                <a:lnTo>
                  <a:pt x="1866601" y="1866601"/>
                </a:lnTo>
                <a:lnTo>
                  <a:pt x="0" y="1866601"/>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grpSp>
        <p:nvGrpSpPr>
          <p:cNvPr id="5" name="Group 3">
            <a:extLst>
              <a:ext uri="{FF2B5EF4-FFF2-40B4-BE49-F238E27FC236}">
                <a16:creationId xmlns:a16="http://schemas.microsoft.com/office/drawing/2014/main" id="{82949456-205D-2D3B-E5E1-46062AEBEAAF}"/>
              </a:ext>
            </a:extLst>
          </p:cNvPr>
          <p:cNvGrpSpPr/>
          <p:nvPr/>
        </p:nvGrpSpPr>
        <p:grpSpPr>
          <a:xfrm rot="-5400000">
            <a:off x="5147382" y="2453307"/>
            <a:ext cx="367949" cy="207239"/>
            <a:chOff x="0" y="0"/>
            <a:chExt cx="812800" cy="457791"/>
          </a:xfrm>
        </p:grpSpPr>
        <p:sp>
          <p:nvSpPr>
            <p:cNvPr id="6" name="Freeform 4">
              <a:extLst>
                <a:ext uri="{FF2B5EF4-FFF2-40B4-BE49-F238E27FC236}">
                  <a16:creationId xmlns:a16="http://schemas.microsoft.com/office/drawing/2014/main" id="{1304DF0D-9719-D752-D768-BD5049174359}"/>
                </a:ext>
              </a:extLst>
            </p:cNvPr>
            <p:cNvSpPr/>
            <p:nvPr/>
          </p:nvSpPr>
          <p:spPr>
            <a:xfrm>
              <a:off x="0" y="0"/>
              <a:ext cx="812800" cy="457791"/>
            </a:xfrm>
            <a:custGeom>
              <a:avLst/>
              <a:gdLst/>
              <a:ahLst/>
              <a:cxnLst/>
              <a:rect l="l" t="t" r="r" b="b"/>
              <a:pathLst>
                <a:path w="812800" h="457791">
                  <a:moveTo>
                    <a:pt x="406400" y="457791"/>
                  </a:moveTo>
                  <a:lnTo>
                    <a:pt x="812800" y="0"/>
                  </a:lnTo>
                  <a:lnTo>
                    <a:pt x="0" y="0"/>
                  </a:lnTo>
                  <a:lnTo>
                    <a:pt x="406400" y="457791"/>
                  </a:lnTo>
                  <a:close/>
                </a:path>
              </a:pathLst>
            </a:custGeom>
            <a:solidFill>
              <a:srgbClr val="2396B0"/>
            </a:solidFill>
          </p:spPr>
          <p:txBody>
            <a:bodyPr/>
            <a:lstStyle/>
            <a:p>
              <a:pPr defTabSz="609630"/>
              <a:endParaRPr lang="en-GB" sz="1200">
                <a:solidFill>
                  <a:prstClr val="black"/>
                </a:solidFill>
                <a:latin typeface="Calibri"/>
              </a:endParaRPr>
            </a:p>
          </p:txBody>
        </p:sp>
        <p:sp>
          <p:nvSpPr>
            <p:cNvPr id="7" name="TextBox 5">
              <a:extLst>
                <a:ext uri="{FF2B5EF4-FFF2-40B4-BE49-F238E27FC236}">
                  <a16:creationId xmlns:a16="http://schemas.microsoft.com/office/drawing/2014/main" id="{CAB15CAA-3BFC-F47A-611B-37512B9EBBAD}"/>
                </a:ext>
              </a:extLst>
            </p:cNvPr>
            <p:cNvSpPr txBox="1"/>
            <p:nvPr/>
          </p:nvSpPr>
          <p:spPr>
            <a:xfrm>
              <a:off x="127000" y="41275"/>
              <a:ext cx="558800" cy="339725"/>
            </a:xfrm>
            <a:prstGeom prst="rect">
              <a:avLst/>
            </a:prstGeom>
          </p:spPr>
          <p:txBody>
            <a:bodyPr lIns="33867" tIns="33867" rIns="33867" bIns="33867" rtlCol="0" anchor="ctr"/>
            <a:lstStyle/>
            <a:p>
              <a:pPr algn="ctr" defTabSz="609630">
                <a:lnSpc>
                  <a:spcPts val="93"/>
                </a:lnSpc>
              </a:pPr>
              <a:endParaRPr sz="1200">
                <a:solidFill>
                  <a:prstClr val="black"/>
                </a:solidFill>
                <a:latin typeface="Calibri"/>
              </a:endParaRPr>
            </a:p>
          </p:txBody>
        </p:sp>
      </p:grpSp>
      <p:sp>
        <p:nvSpPr>
          <p:cNvPr id="8" name="TextBox 8">
            <a:extLst>
              <a:ext uri="{FF2B5EF4-FFF2-40B4-BE49-F238E27FC236}">
                <a16:creationId xmlns:a16="http://schemas.microsoft.com/office/drawing/2014/main" id="{2F0D4997-DBAA-65F3-151F-54E8CEA632B7}"/>
              </a:ext>
            </a:extLst>
          </p:cNvPr>
          <p:cNvSpPr txBox="1"/>
          <p:nvPr/>
        </p:nvSpPr>
        <p:spPr>
          <a:xfrm>
            <a:off x="5860717" y="236382"/>
            <a:ext cx="5410200" cy="6115200"/>
          </a:xfrm>
          <a:prstGeom prst="rect">
            <a:avLst/>
          </a:prstGeom>
        </p:spPr>
        <p:txBody>
          <a:bodyPr lIns="0" tIns="0" rIns="0" bIns="0" rtlCol="0" anchor="t">
            <a:spAutoFit/>
          </a:bodyPr>
          <a:lstStyle/>
          <a:p>
            <a:pPr defTabSz="609630">
              <a:lnSpc>
                <a:spcPts val="3173"/>
              </a:lnSpc>
            </a:pPr>
            <a:r>
              <a:rPr lang="en-US" sz="2133" dirty="0">
                <a:solidFill>
                  <a:srgbClr val="193450"/>
                </a:solidFill>
                <a:latin typeface="Helios"/>
              </a:rPr>
              <a:t>The Committee </a:t>
            </a:r>
          </a:p>
          <a:p>
            <a:pPr defTabSz="609630">
              <a:lnSpc>
                <a:spcPts val="3173"/>
              </a:lnSpc>
            </a:pPr>
            <a:endParaRPr lang="en-US" sz="2133" dirty="0">
              <a:solidFill>
                <a:srgbClr val="193450"/>
              </a:solidFill>
              <a:latin typeface="Helios"/>
            </a:endParaRPr>
          </a:p>
          <a:p>
            <a:pPr marL="304815" indent="-304815" defTabSz="609630">
              <a:lnSpc>
                <a:spcPts val="3173"/>
              </a:lnSpc>
              <a:buFont typeface="Arial" panose="020B0604020202020204" pitchFamily="34" charset="0"/>
              <a:buChar char="•"/>
            </a:pPr>
            <a:r>
              <a:rPr lang="en-US" sz="2133" dirty="0">
                <a:solidFill>
                  <a:srgbClr val="193450"/>
                </a:solidFill>
                <a:latin typeface="Helios"/>
              </a:rPr>
              <a:t>provides information on items relating to gender and broader diversity in Mathematics; </a:t>
            </a:r>
          </a:p>
          <a:p>
            <a:pPr marL="304815" indent="-304815" defTabSz="609630">
              <a:lnSpc>
                <a:spcPts val="3173"/>
              </a:lnSpc>
              <a:buFont typeface="Arial" panose="020B0604020202020204" pitchFamily="34" charset="0"/>
              <a:buChar char="•"/>
            </a:pPr>
            <a:r>
              <a:rPr lang="en-US" sz="2133" dirty="0" err="1">
                <a:solidFill>
                  <a:srgbClr val="193450"/>
                </a:solidFill>
                <a:latin typeface="Helios"/>
              </a:rPr>
              <a:t>organises</a:t>
            </a:r>
            <a:r>
              <a:rPr lang="en-US" sz="2133" dirty="0">
                <a:solidFill>
                  <a:srgbClr val="193450"/>
                </a:solidFill>
                <a:latin typeface="Helios"/>
              </a:rPr>
              <a:t> the Mary Cartwright Lecture; </a:t>
            </a:r>
          </a:p>
          <a:p>
            <a:pPr marL="304815" indent="-304815" defTabSz="609630">
              <a:lnSpc>
                <a:spcPts val="3173"/>
              </a:lnSpc>
              <a:buFont typeface="Arial" panose="020B0604020202020204" pitchFamily="34" charset="0"/>
              <a:buChar char="•"/>
            </a:pPr>
            <a:r>
              <a:rPr lang="en-US" sz="2133" dirty="0">
                <a:solidFill>
                  <a:srgbClr val="193450"/>
                </a:solidFill>
                <a:latin typeface="Helios"/>
              </a:rPr>
              <a:t>supports and develops workshops and events to promote diversity; </a:t>
            </a:r>
          </a:p>
          <a:p>
            <a:pPr marL="304815" indent="-304815" defTabSz="609630">
              <a:lnSpc>
                <a:spcPts val="3173"/>
              </a:lnSpc>
              <a:buFont typeface="Arial" panose="020B0604020202020204" pitchFamily="34" charset="0"/>
              <a:buChar char="•"/>
            </a:pPr>
            <a:r>
              <a:rPr lang="en-US" sz="2133" dirty="0">
                <a:solidFill>
                  <a:srgbClr val="193450"/>
                </a:solidFill>
                <a:latin typeface="Helios"/>
              </a:rPr>
              <a:t>investigates and implements measures pertaining to the retention of women and members of other diversity groups in the mathematical community; </a:t>
            </a:r>
          </a:p>
          <a:p>
            <a:pPr marL="304815" indent="-304815" defTabSz="609630">
              <a:lnSpc>
                <a:spcPts val="3173"/>
              </a:lnSpc>
              <a:buFont typeface="Arial" panose="020B0604020202020204" pitchFamily="34" charset="0"/>
              <a:buChar char="•"/>
            </a:pPr>
            <a:r>
              <a:rPr lang="en-US" sz="2133" dirty="0">
                <a:solidFill>
                  <a:srgbClr val="193450"/>
                </a:solidFill>
                <a:latin typeface="Helios"/>
              </a:rPr>
              <a:t>It liaises national and internationally with </a:t>
            </a:r>
            <a:r>
              <a:rPr lang="en-US" sz="2133" dirty="0" err="1">
                <a:solidFill>
                  <a:srgbClr val="193450"/>
                </a:solidFill>
                <a:latin typeface="Helios"/>
              </a:rPr>
              <a:t>organisations</a:t>
            </a:r>
            <a:r>
              <a:rPr lang="en-US" sz="2133" dirty="0">
                <a:solidFill>
                  <a:srgbClr val="193450"/>
                </a:solidFill>
                <a:latin typeface="Helios"/>
              </a:rPr>
              <a:t> with similar </a:t>
            </a:r>
            <a:r>
              <a:rPr lang="en-US" sz="2133" dirty="0" err="1">
                <a:solidFill>
                  <a:srgbClr val="193450"/>
                </a:solidFill>
                <a:latin typeface="Helios"/>
              </a:rPr>
              <a:t>priorites</a:t>
            </a:r>
            <a:r>
              <a:rPr lang="en-US" sz="2133" dirty="0">
                <a:solidFill>
                  <a:srgbClr val="193450"/>
                </a:solidFill>
                <a:latin typeface="Helios"/>
              </a:rPr>
              <a:t>. </a:t>
            </a:r>
          </a:p>
          <a:p>
            <a:pPr defTabSz="609630">
              <a:lnSpc>
                <a:spcPts val="3173"/>
              </a:lnSpc>
            </a:pPr>
            <a:endParaRPr lang="en-US" sz="2133" dirty="0">
              <a:solidFill>
                <a:srgbClr val="193450"/>
              </a:solidFill>
              <a:latin typeface="Helio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319926" cy="6858000"/>
            <a:chOff x="0" y="0"/>
            <a:chExt cx="1706637" cy="2709333"/>
          </a:xfrm>
        </p:grpSpPr>
        <p:sp>
          <p:nvSpPr>
            <p:cNvPr id="3" name="Freeform 3"/>
            <p:cNvSpPr/>
            <p:nvPr/>
          </p:nvSpPr>
          <p:spPr>
            <a:xfrm>
              <a:off x="0" y="0"/>
              <a:ext cx="1706637" cy="2709333"/>
            </a:xfrm>
            <a:custGeom>
              <a:avLst/>
              <a:gdLst/>
              <a:ahLst/>
              <a:cxnLst/>
              <a:rect l="l" t="t" r="r" b="b"/>
              <a:pathLst>
                <a:path w="1706637" h="2709333">
                  <a:moveTo>
                    <a:pt x="0" y="0"/>
                  </a:moveTo>
                  <a:lnTo>
                    <a:pt x="1706637" y="0"/>
                  </a:lnTo>
                  <a:lnTo>
                    <a:pt x="1706637" y="2709333"/>
                  </a:lnTo>
                  <a:lnTo>
                    <a:pt x="0" y="2709333"/>
                  </a:lnTo>
                  <a:close/>
                </a:path>
              </a:pathLst>
            </a:custGeom>
            <a:solidFill>
              <a:srgbClr val="2396B0"/>
            </a:solidFill>
          </p:spPr>
          <p:txBody>
            <a:bodyPr/>
            <a:lstStyle/>
            <a:p>
              <a:pPr defTabSz="609630"/>
              <a:endParaRPr lang="en-GB" sz="1200" dirty="0">
                <a:solidFill>
                  <a:prstClr val="black"/>
                </a:solidFill>
                <a:latin typeface="Calibri"/>
              </a:endParaRPr>
            </a:p>
          </p:txBody>
        </p:sp>
        <p:sp>
          <p:nvSpPr>
            <p:cNvPr id="4" name="TextBox 4"/>
            <p:cNvSpPr txBox="1"/>
            <p:nvPr/>
          </p:nvSpPr>
          <p:spPr>
            <a:xfrm>
              <a:off x="0" y="-28575"/>
              <a:ext cx="812800" cy="841375"/>
            </a:xfrm>
            <a:prstGeom prst="rect">
              <a:avLst/>
            </a:prstGeom>
          </p:spPr>
          <p:txBody>
            <a:bodyPr lIns="33867" tIns="33867" rIns="33867" bIns="33867" rtlCol="0" anchor="ctr"/>
            <a:lstStyle/>
            <a:p>
              <a:pPr algn="ctr" defTabSz="609630">
                <a:lnSpc>
                  <a:spcPts val="1400"/>
                </a:lnSpc>
              </a:pPr>
              <a:endParaRPr sz="1200">
                <a:solidFill>
                  <a:prstClr val="black"/>
                </a:solidFill>
                <a:latin typeface="Calibri"/>
              </a:endParaRPr>
            </a:p>
          </p:txBody>
        </p:sp>
      </p:grpSp>
      <p:sp>
        <p:nvSpPr>
          <p:cNvPr id="5" name="TextBox 5"/>
          <p:cNvSpPr txBox="1"/>
          <p:nvPr/>
        </p:nvSpPr>
        <p:spPr>
          <a:xfrm>
            <a:off x="554873" y="679450"/>
            <a:ext cx="3210179" cy="1231106"/>
          </a:xfrm>
          <a:prstGeom prst="rect">
            <a:avLst/>
          </a:prstGeom>
        </p:spPr>
        <p:txBody>
          <a:bodyPr lIns="0" tIns="0" rIns="0" bIns="0" rtlCol="0" anchor="t">
            <a:spAutoFit/>
          </a:bodyPr>
          <a:lstStyle/>
          <a:p>
            <a:pPr defTabSz="609630">
              <a:lnSpc>
                <a:spcPts val="4800"/>
              </a:lnSpc>
            </a:pPr>
            <a:r>
              <a:rPr lang="en-US" sz="4000" dirty="0">
                <a:solidFill>
                  <a:srgbClr val="FFFFFF"/>
                </a:solidFill>
                <a:latin typeface="TT Hoves Bold"/>
              </a:rPr>
              <a:t>Grants &amp;</a:t>
            </a:r>
          </a:p>
          <a:p>
            <a:pPr defTabSz="609630">
              <a:lnSpc>
                <a:spcPts val="4800"/>
              </a:lnSpc>
            </a:pPr>
            <a:r>
              <a:rPr lang="en-US" sz="4000" dirty="0">
                <a:solidFill>
                  <a:srgbClr val="FFFFFF"/>
                </a:solidFill>
                <a:latin typeface="TT Hoves Bold"/>
              </a:rPr>
              <a:t>Events</a:t>
            </a:r>
          </a:p>
        </p:txBody>
      </p:sp>
      <p:sp>
        <p:nvSpPr>
          <p:cNvPr id="6" name="TextBox 6"/>
          <p:cNvSpPr txBox="1"/>
          <p:nvPr/>
        </p:nvSpPr>
        <p:spPr>
          <a:xfrm>
            <a:off x="149726" y="5622290"/>
            <a:ext cx="4319925" cy="536557"/>
          </a:xfrm>
          <a:prstGeom prst="rect">
            <a:avLst/>
          </a:prstGeom>
        </p:spPr>
        <p:txBody>
          <a:bodyPr wrap="square" lIns="0" tIns="0" rIns="0" bIns="0" rtlCol="0" anchor="t">
            <a:spAutoFit/>
          </a:bodyPr>
          <a:lstStyle/>
          <a:p>
            <a:pPr defTabSz="609630">
              <a:lnSpc>
                <a:spcPts val="2239"/>
              </a:lnSpc>
            </a:pPr>
            <a:r>
              <a:rPr lang="en-US" sz="1467" dirty="0">
                <a:solidFill>
                  <a:srgbClr val="FFFFFF"/>
                </a:solidFill>
                <a:latin typeface="Helios"/>
              </a:rPr>
              <a:t>Further details:</a:t>
            </a:r>
          </a:p>
          <a:p>
            <a:pPr defTabSz="609630">
              <a:lnSpc>
                <a:spcPts val="2239"/>
              </a:lnSpc>
            </a:pPr>
            <a:r>
              <a:rPr lang="en-US" sz="1467" dirty="0">
                <a:solidFill>
                  <a:srgbClr val="FFFFFF"/>
                </a:solidFill>
                <a:latin typeface="Helios"/>
              </a:rPr>
              <a:t>https://</a:t>
            </a:r>
            <a:r>
              <a:rPr lang="en-US" sz="1467" dirty="0" err="1">
                <a:solidFill>
                  <a:srgbClr val="FFFFFF"/>
                </a:solidFill>
                <a:latin typeface="Helios"/>
              </a:rPr>
              <a:t>www.lms.ac.uk</a:t>
            </a:r>
            <a:r>
              <a:rPr lang="en-US" sz="1467" dirty="0">
                <a:solidFill>
                  <a:srgbClr val="FFFFFF"/>
                </a:solidFill>
                <a:latin typeface="Helios"/>
              </a:rPr>
              <a:t>/about/committees/</a:t>
            </a:r>
            <a:r>
              <a:rPr lang="en-US" sz="1467" dirty="0" err="1">
                <a:solidFill>
                  <a:srgbClr val="FFFFFF"/>
                </a:solidFill>
                <a:latin typeface="Helios"/>
              </a:rPr>
              <a:t>cwdm</a:t>
            </a:r>
            <a:endParaRPr lang="en-US" sz="1467" dirty="0">
              <a:solidFill>
                <a:srgbClr val="FFFFFF"/>
              </a:solidFill>
              <a:latin typeface="Helios"/>
            </a:endParaRPr>
          </a:p>
        </p:txBody>
      </p:sp>
      <p:sp>
        <p:nvSpPr>
          <p:cNvPr id="7" name="Freeform 7"/>
          <p:cNvSpPr/>
          <p:nvPr/>
        </p:nvSpPr>
        <p:spPr>
          <a:xfrm>
            <a:off x="10947600" y="5613600"/>
            <a:ext cx="1244401" cy="1244401"/>
          </a:xfrm>
          <a:custGeom>
            <a:avLst/>
            <a:gdLst/>
            <a:ahLst/>
            <a:cxnLst/>
            <a:rect l="l" t="t" r="r" b="b"/>
            <a:pathLst>
              <a:path w="1866601" h="1866601">
                <a:moveTo>
                  <a:pt x="0" y="0"/>
                </a:moveTo>
                <a:lnTo>
                  <a:pt x="1866601" y="0"/>
                </a:lnTo>
                <a:lnTo>
                  <a:pt x="1866601" y="1866601"/>
                </a:lnTo>
                <a:lnTo>
                  <a:pt x="0" y="1866601"/>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
        <p:nvSpPr>
          <p:cNvPr id="10" name="TextBox 8">
            <a:extLst>
              <a:ext uri="{FF2B5EF4-FFF2-40B4-BE49-F238E27FC236}">
                <a16:creationId xmlns:a16="http://schemas.microsoft.com/office/drawing/2014/main" id="{120D24D7-5A1F-6679-EBEC-382CDD6B6254}"/>
              </a:ext>
            </a:extLst>
          </p:cNvPr>
          <p:cNvSpPr txBox="1"/>
          <p:nvPr/>
        </p:nvSpPr>
        <p:spPr>
          <a:xfrm>
            <a:off x="5935579" y="294109"/>
            <a:ext cx="5410200" cy="5949962"/>
          </a:xfrm>
          <a:prstGeom prst="rect">
            <a:avLst/>
          </a:prstGeom>
        </p:spPr>
        <p:txBody>
          <a:bodyPr lIns="0" tIns="0" rIns="0" bIns="0" rtlCol="0" anchor="t">
            <a:spAutoFit/>
          </a:bodyPr>
          <a:lstStyle/>
          <a:p>
            <a:pPr defTabSz="609630"/>
            <a:r>
              <a:rPr lang="en-GB" sz="2133" dirty="0">
                <a:solidFill>
                  <a:srgbClr val="333333"/>
                </a:solidFill>
                <a:latin typeface="Open Sans" panose="020B0606030504020204" pitchFamily="34" charset="0"/>
              </a:rPr>
              <a:t>The Committee operates several grants schemes: </a:t>
            </a:r>
          </a:p>
          <a:p>
            <a:pPr defTabSz="609630"/>
            <a:endParaRPr lang="en-GB" sz="2133" dirty="0">
              <a:solidFill>
                <a:srgbClr val="333333"/>
              </a:solidFill>
              <a:latin typeface="Open Sans" panose="020B0606030504020204" pitchFamily="34" charset="0"/>
            </a:endParaRPr>
          </a:p>
          <a:p>
            <a:pPr marL="304815" indent="-304815" defTabSz="609630">
              <a:buFont typeface="Arial" panose="020B0604020202020204" pitchFamily="34" charset="0"/>
              <a:buChar char="•"/>
            </a:pPr>
            <a:r>
              <a:rPr lang="en-GB" sz="2133" dirty="0">
                <a:solidFill>
                  <a:srgbClr val="038ABA"/>
                </a:solidFill>
                <a:latin typeface="Open Sans" panose="020B0606030504020204" pitchFamily="34" charset="0"/>
                <a:hlinkClick r:id="rId3"/>
              </a:rPr>
              <a:t>Caring Supplementary Grants</a:t>
            </a:r>
            <a:r>
              <a:rPr lang="en-GB" sz="2133" dirty="0">
                <a:solidFill>
                  <a:srgbClr val="333333"/>
                </a:solidFill>
                <a:latin typeface="Open Sans" panose="020B0606030504020204" pitchFamily="34" charset="0"/>
              </a:rPr>
              <a:t> </a:t>
            </a:r>
          </a:p>
          <a:p>
            <a:pPr marL="304815" indent="-304815" defTabSz="609630">
              <a:buFont typeface="Arial" panose="020B0604020202020204" pitchFamily="34" charset="0"/>
              <a:buChar char="•"/>
            </a:pPr>
            <a:r>
              <a:rPr lang="en-GB" sz="2133" dirty="0">
                <a:solidFill>
                  <a:srgbClr val="038ABA"/>
                </a:solidFill>
                <a:latin typeface="Open Sans" panose="020B0606030504020204" pitchFamily="34" charset="0"/>
                <a:hlinkClick r:id="rId4"/>
              </a:rPr>
              <a:t>Emmy Noether Fellowships</a:t>
            </a:r>
            <a:endParaRPr lang="en-GB" sz="2133" dirty="0">
              <a:solidFill>
                <a:srgbClr val="333333"/>
              </a:solidFill>
              <a:latin typeface="Open Sans" panose="020B0606030504020204" pitchFamily="34" charset="0"/>
            </a:endParaRPr>
          </a:p>
          <a:p>
            <a:pPr marL="304815" indent="-304815" defTabSz="609630">
              <a:buFont typeface="Arial" panose="020B0604020202020204" pitchFamily="34" charset="0"/>
              <a:buChar char="•"/>
            </a:pPr>
            <a:r>
              <a:rPr lang="en-GB" sz="2133" dirty="0">
                <a:solidFill>
                  <a:srgbClr val="038ABA"/>
                </a:solidFill>
                <a:latin typeface="Open Sans" panose="020B0606030504020204" pitchFamily="34" charset="0"/>
                <a:hlinkClick r:id="rId5"/>
              </a:rPr>
              <a:t>Grace Chisholm Young Fellowships</a:t>
            </a:r>
            <a:endParaRPr lang="en-GB" sz="2133" dirty="0">
              <a:solidFill>
                <a:srgbClr val="333333"/>
              </a:solidFill>
              <a:latin typeface="Open Sans" panose="020B0606030504020204" pitchFamily="34" charset="0"/>
            </a:endParaRPr>
          </a:p>
          <a:p>
            <a:pPr defTabSz="609630"/>
            <a:endParaRPr lang="en-GB" sz="2133" b="1" dirty="0">
              <a:solidFill>
                <a:srgbClr val="333333"/>
              </a:solidFill>
              <a:latin typeface="Open Sans" panose="020B0606030504020204" pitchFamily="34" charset="0"/>
            </a:endParaRPr>
          </a:p>
          <a:p>
            <a:pPr defTabSz="609630"/>
            <a:r>
              <a:rPr lang="en-GB" sz="2133" dirty="0">
                <a:solidFill>
                  <a:srgbClr val="333333"/>
                </a:solidFill>
                <a:latin typeface="Open Sans" panose="020B0606030504020204" pitchFamily="34" charset="0"/>
              </a:rPr>
              <a:t>Events supported by the Committee include the annual </a:t>
            </a:r>
          </a:p>
          <a:p>
            <a:pPr defTabSz="609630"/>
            <a:endParaRPr lang="en-GB" sz="2133" dirty="0">
              <a:solidFill>
                <a:srgbClr val="333333"/>
              </a:solidFill>
              <a:latin typeface="Open Sans" panose="020B0606030504020204" pitchFamily="34" charset="0"/>
            </a:endParaRPr>
          </a:p>
          <a:p>
            <a:pPr marL="304815" indent="-304815" defTabSz="609630">
              <a:buFont typeface="Arial" panose="020B0604020202020204" pitchFamily="34" charset="0"/>
              <a:buChar char="•"/>
            </a:pPr>
            <a:r>
              <a:rPr lang="en-GB" sz="2133" dirty="0">
                <a:solidFill>
                  <a:srgbClr val="038ABA"/>
                </a:solidFill>
                <a:latin typeface="Open Sans" panose="020B0606030504020204" pitchFamily="34" charset="0"/>
                <a:hlinkClick r:id="rId6"/>
              </a:rPr>
              <a:t>Mary Cartwright Lecture</a:t>
            </a:r>
            <a:r>
              <a:rPr lang="en-GB" sz="2133" dirty="0">
                <a:solidFill>
                  <a:srgbClr val="333333"/>
                </a:solidFill>
                <a:latin typeface="Open Sans" panose="020B0606030504020204" pitchFamily="34" charset="0"/>
              </a:rPr>
              <a:t> and </a:t>
            </a:r>
          </a:p>
          <a:p>
            <a:pPr marL="304815" indent="-304815" defTabSz="609630">
              <a:buFont typeface="Arial" panose="020B0604020202020204" pitchFamily="34" charset="0"/>
              <a:buChar char="•"/>
            </a:pPr>
            <a:r>
              <a:rPr lang="en-GB" sz="2133" dirty="0">
                <a:solidFill>
                  <a:srgbClr val="038ABA"/>
                </a:solidFill>
                <a:latin typeface="Open Sans" panose="020B0606030504020204" pitchFamily="34" charset="0"/>
                <a:hlinkClick r:id="rId7"/>
              </a:rPr>
              <a:t>Good Practice Scheme Workshops</a:t>
            </a:r>
            <a:r>
              <a:rPr lang="en-GB" sz="2133" dirty="0">
                <a:solidFill>
                  <a:srgbClr val="333333"/>
                </a:solidFill>
                <a:latin typeface="Open Sans" panose="020B0606030504020204" pitchFamily="34" charset="0"/>
              </a:rPr>
              <a:t>  </a:t>
            </a:r>
          </a:p>
          <a:p>
            <a:pPr marL="304815" indent="-304815" defTabSz="609630">
              <a:buFont typeface="Arial" panose="020B0604020202020204" pitchFamily="34" charset="0"/>
              <a:buChar char="•"/>
            </a:pPr>
            <a:endParaRPr lang="en-GB" sz="2133" dirty="0">
              <a:solidFill>
                <a:srgbClr val="333333"/>
              </a:solidFill>
              <a:latin typeface="Open Sans" panose="020B0606030504020204" pitchFamily="34" charset="0"/>
            </a:endParaRPr>
          </a:p>
          <a:p>
            <a:pPr defTabSz="609630"/>
            <a:r>
              <a:rPr lang="en-GB" sz="2133" dirty="0">
                <a:solidFill>
                  <a:srgbClr val="333333"/>
                </a:solidFill>
                <a:latin typeface="Open Sans" panose="020B0606030504020204" pitchFamily="34" charset="0"/>
              </a:rPr>
              <a:t>The Committee also provides funding for external events via its </a:t>
            </a:r>
          </a:p>
          <a:p>
            <a:pPr defTabSz="609630"/>
            <a:endParaRPr lang="en-GB" sz="2133" dirty="0">
              <a:solidFill>
                <a:srgbClr val="333333"/>
              </a:solidFill>
              <a:latin typeface="Open Sans" panose="020B0606030504020204" pitchFamily="34" charset="0"/>
            </a:endParaRPr>
          </a:p>
          <a:p>
            <a:pPr marL="304815" indent="-304815" defTabSz="609630">
              <a:buFont typeface="Arial" panose="020B0604020202020204" pitchFamily="34" charset="0"/>
              <a:buChar char="•"/>
            </a:pPr>
            <a:r>
              <a:rPr lang="en-GB" sz="2133" dirty="0">
                <a:solidFill>
                  <a:srgbClr val="038ABA"/>
                </a:solidFill>
                <a:latin typeface="Open Sans" panose="020B0606030504020204" pitchFamily="34" charset="0"/>
                <a:hlinkClick r:id="rId8"/>
              </a:rPr>
              <a:t>Inclusion and Diversity Fund</a:t>
            </a:r>
            <a:r>
              <a:rPr lang="en-GB" sz="2133" dirty="0">
                <a:solidFill>
                  <a:srgbClr val="333333"/>
                </a:solidFill>
                <a:latin typeface="Open Sans" panose="020B0606030504020204" pitchFamily="34" charset="0"/>
              </a:rPr>
              <a:t>.</a:t>
            </a:r>
          </a:p>
          <a:p>
            <a:pPr defTabSz="609630">
              <a:lnSpc>
                <a:spcPts val="3173"/>
              </a:lnSpc>
            </a:pPr>
            <a:endParaRPr lang="en-US" sz="2133" dirty="0">
              <a:solidFill>
                <a:srgbClr val="193450"/>
              </a:solidFill>
              <a:latin typeface="Helio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319926" cy="6858000"/>
            <a:chOff x="0" y="0"/>
            <a:chExt cx="1706637" cy="2709333"/>
          </a:xfrm>
        </p:grpSpPr>
        <p:sp>
          <p:nvSpPr>
            <p:cNvPr id="3" name="Freeform 3"/>
            <p:cNvSpPr/>
            <p:nvPr/>
          </p:nvSpPr>
          <p:spPr>
            <a:xfrm>
              <a:off x="0" y="0"/>
              <a:ext cx="1706637" cy="2709333"/>
            </a:xfrm>
            <a:custGeom>
              <a:avLst/>
              <a:gdLst/>
              <a:ahLst/>
              <a:cxnLst/>
              <a:rect l="l" t="t" r="r" b="b"/>
              <a:pathLst>
                <a:path w="1706637" h="2709333">
                  <a:moveTo>
                    <a:pt x="0" y="0"/>
                  </a:moveTo>
                  <a:lnTo>
                    <a:pt x="1706637" y="0"/>
                  </a:lnTo>
                  <a:lnTo>
                    <a:pt x="1706637" y="2709333"/>
                  </a:lnTo>
                  <a:lnTo>
                    <a:pt x="0" y="2709333"/>
                  </a:lnTo>
                  <a:close/>
                </a:path>
              </a:pathLst>
            </a:custGeom>
            <a:solidFill>
              <a:srgbClr val="2396B0"/>
            </a:solidFill>
          </p:spPr>
          <p:txBody>
            <a:bodyPr/>
            <a:lstStyle/>
            <a:p>
              <a:pPr defTabSz="609630"/>
              <a:endParaRPr lang="en-GB" sz="1200">
                <a:solidFill>
                  <a:prstClr val="black"/>
                </a:solidFill>
                <a:latin typeface="Calibri"/>
              </a:endParaRPr>
            </a:p>
          </p:txBody>
        </p:sp>
        <p:sp>
          <p:nvSpPr>
            <p:cNvPr id="4" name="TextBox 4"/>
            <p:cNvSpPr txBox="1"/>
            <p:nvPr/>
          </p:nvSpPr>
          <p:spPr>
            <a:xfrm>
              <a:off x="0" y="-28575"/>
              <a:ext cx="812800" cy="841375"/>
            </a:xfrm>
            <a:prstGeom prst="rect">
              <a:avLst/>
            </a:prstGeom>
          </p:spPr>
          <p:txBody>
            <a:bodyPr lIns="33867" tIns="33867" rIns="33867" bIns="33867" rtlCol="0" anchor="ctr"/>
            <a:lstStyle/>
            <a:p>
              <a:pPr algn="ctr" defTabSz="609630">
                <a:lnSpc>
                  <a:spcPts val="1400"/>
                </a:lnSpc>
              </a:pPr>
              <a:endParaRPr sz="1200">
                <a:solidFill>
                  <a:prstClr val="black"/>
                </a:solidFill>
                <a:latin typeface="Calibri"/>
              </a:endParaRPr>
            </a:p>
          </p:txBody>
        </p:sp>
      </p:grpSp>
      <p:sp>
        <p:nvSpPr>
          <p:cNvPr id="5" name="TextBox 5"/>
          <p:cNvSpPr txBox="1"/>
          <p:nvPr/>
        </p:nvSpPr>
        <p:spPr>
          <a:xfrm>
            <a:off x="554873" y="679450"/>
            <a:ext cx="3210179" cy="615553"/>
          </a:xfrm>
          <a:prstGeom prst="rect">
            <a:avLst/>
          </a:prstGeom>
        </p:spPr>
        <p:txBody>
          <a:bodyPr lIns="0" tIns="0" rIns="0" bIns="0" rtlCol="0" anchor="t">
            <a:spAutoFit/>
          </a:bodyPr>
          <a:lstStyle/>
          <a:p>
            <a:pPr defTabSz="609630">
              <a:lnSpc>
                <a:spcPts val="4800"/>
              </a:lnSpc>
            </a:pPr>
            <a:r>
              <a:rPr lang="en-US" sz="4000">
                <a:solidFill>
                  <a:srgbClr val="FFFFFF"/>
                </a:solidFill>
                <a:latin typeface="TT Hoves Bold"/>
              </a:rPr>
              <a:t>Join the LMS</a:t>
            </a:r>
          </a:p>
        </p:txBody>
      </p:sp>
      <p:sp>
        <p:nvSpPr>
          <p:cNvPr id="6" name="TextBox 6"/>
          <p:cNvSpPr txBox="1"/>
          <p:nvPr/>
        </p:nvSpPr>
        <p:spPr>
          <a:xfrm>
            <a:off x="685800" y="5342890"/>
            <a:ext cx="2855841" cy="822533"/>
          </a:xfrm>
          <a:prstGeom prst="rect">
            <a:avLst/>
          </a:prstGeom>
        </p:spPr>
        <p:txBody>
          <a:bodyPr lIns="0" tIns="0" rIns="0" bIns="0" rtlCol="0" anchor="t">
            <a:spAutoFit/>
          </a:bodyPr>
          <a:lstStyle/>
          <a:p>
            <a:pPr defTabSz="609630">
              <a:lnSpc>
                <a:spcPts val="2239"/>
              </a:lnSpc>
            </a:pPr>
            <a:r>
              <a:rPr lang="en-US" sz="1600">
                <a:solidFill>
                  <a:srgbClr val="FFFFFF"/>
                </a:solidFill>
                <a:latin typeface="Helios"/>
              </a:rPr>
              <a:t>Apply online: lms.ac.uk/membership/online-application</a:t>
            </a:r>
          </a:p>
        </p:txBody>
      </p:sp>
      <p:sp>
        <p:nvSpPr>
          <p:cNvPr id="7" name="Freeform 7"/>
          <p:cNvSpPr/>
          <p:nvPr/>
        </p:nvSpPr>
        <p:spPr>
          <a:xfrm>
            <a:off x="10947600" y="5613600"/>
            <a:ext cx="1244401" cy="1244401"/>
          </a:xfrm>
          <a:custGeom>
            <a:avLst/>
            <a:gdLst/>
            <a:ahLst/>
            <a:cxnLst/>
            <a:rect l="l" t="t" r="r" b="b"/>
            <a:pathLst>
              <a:path w="1866601" h="1866601">
                <a:moveTo>
                  <a:pt x="0" y="0"/>
                </a:moveTo>
                <a:lnTo>
                  <a:pt x="1866601" y="0"/>
                </a:lnTo>
                <a:lnTo>
                  <a:pt x="1866601" y="1866601"/>
                </a:lnTo>
                <a:lnTo>
                  <a:pt x="0" y="1866601"/>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
        <p:nvSpPr>
          <p:cNvPr id="8" name="TextBox 8"/>
          <p:cNvSpPr txBox="1"/>
          <p:nvPr/>
        </p:nvSpPr>
        <p:spPr>
          <a:xfrm>
            <a:off x="4319926" y="98345"/>
            <a:ext cx="7495921" cy="6179127"/>
          </a:xfrm>
          <a:prstGeom prst="rect">
            <a:avLst/>
          </a:prstGeom>
        </p:spPr>
        <p:txBody>
          <a:bodyPr wrap="square" lIns="0" tIns="0" rIns="0" bIns="0" rtlCol="0" anchor="t">
            <a:spAutoFit/>
          </a:bodyPr>
          <a:lstStyle/>
          <a:p>
            <a:pPr marL="345457" lvl="1" indent="-172729" defTabSz="609630">
              <a:lnSpc>
                <a:spcPts val="2239"/>
              </a:lnSpc>
              <a:buFont typeface="Arial"/>
              <a:buChar char="•"/>
            </a:pPr>
            <a:r>
              <a:rPr lang="en-US" sz="1467" dirty="0">
                <a:solidFill>
                  <a:srgbClr val="193450"/>
                </a:solidFill>
                <a:latin typeface="Helvetica" pitchFamily="2" charset="0"/>
              </a:rPr>
              <a:t>Vibrant, national and international mathematics community</a:t>
            </a:r>
          </a:p>
          <a:p>
            <a:pPr defTabSz="609630">
              <a:lnSpc>
                <a:spcPts val="2239"/>
              </a:lnSpc>
            </a:pPr>
            <a:endParaRPr lang="en-US" sz="1467" dirty="0">
              <a:solidFill>
                <a:srgbClr val="193450"/>
              </a:solidFill>
              <a:latin typeface="Helvetica" pitchFamily="2" charset="0"/>
            </a:endParaRPr>
          </a:p>
          <a:p>
            <a:pPr marL="345457" lvl="1" indent="-172729" defTabSz="609630">
              <a:lnSpc>
                <a:spcPts val="2239"/>
              </a:lnSpc>
              <a:buFont typeface="Arial"/>
              <a:buChar char="•"/>
            </a:pPr>
            <a:r>
              <a:rPr lang="en-US" sz="1467" dirty="0">
                <a:solidFill>
                  <a:srgbClr val="193450"/>
                </a:solidFill>
                <a:latin typeface="Helvetica" pitchFamily="2" charset="0"/>
              </a:rPr>
              <a:t>Society events and networking opportunities</a:t>
            </a:r>
          </a:p>
          <a:p>
            <a:pPr defTabSz="609630">
              <a:lnSpc>
                <a:spcPts val="2239"/>
              </a:lnSpc>
            </a:pPr>
            <a:endParaRPr lang="en-US" sz="1467" dirty="0">
              <a:solidFill>
                <a:srgbClr val="193450"/>
              </a:solidFill>
              <a:latin typeface="Helvetica" pitchFamily="2" charset="0"/>
            </a:endParaRPr>
          </a:p>
          <a:p>
            <a:pPr marL="345457" lvl="1" indent="-172729" defTabSz="609630">
              <a:lnSpc>
                <a:spcPts val="2239"/>
              </a:lnSpc>
              <a:buFont typeface="Arial"/>
              <a:buChar char="•"/>
            </a:pPr>
            <a:r>
              <a:rPr lang="en-GB" sz="1467" dirty="0">
                <a:solidFill>
                  <a:srgbClr val="193450"/>
                </a:solidFill>
                <a:latin typeface="Helvetica" pitchFamily="2" charset="0"/>
              </a:rPr>
              <a:t>Opportunity to sign the Members’ Book, which dates from 1865.</a:t>
            </a:r>
            <a:endParaRPr lang="en-US" sz="1467" dirty="0">
              <a:solidFill>
                <a:srgbClr val="193450"/>
              </a:solidFill>
              <a:latin typeface="Helvetica" pitchFamily="2" charset="0"/>
            </a:endParaRPr>
          </a:p>
          <a:p>
            <a:pPr defTabSz="609630">
              <a:lnSpc>
                <a:spcPts val="2239"/>
              </a:lnSpc>
            </a:pPr>
            <a:endParaRPr lang="en-US" sz="1467" dirty="0">
              <a:solidFill>
                <a:srgbClr val="193450"/>
              </a:solidFill>
              <a:latin typeface="Helvetica" pitchFamily="2" charset="0"/>
              <a:hlinkClick r:id="rId3" tooltip="https://www.lms.ac.uk/about/council/lms-elections">
                <a:extLst>
                  <a:ext uri="{A12FA001-AC4F-418D-AE19-62706E023703}">
                    <ahyp:hlinkClr xmlns:ahyp="http://schemas.microsoft.com/office/drawing/2018/hyperlinkcolor" val="tx"/>
                  </a:ext>
                </a:extLst>
              </a:hlinkClick>
            </a:endParaRPr>
          </a:p>
          <a:p>
            <a:pPr marL="345457" lvl="1" indent="-172729" defTabSz="609630">
              <a:lnSpc>
                <a:spcPts val="2239"/>
              </a:lnSpc>
              <a:buFont typeface="Arial"/>
              <a:buChar char="•"/>
            </a:pPr>
            <a:r>
              <a:rPr lang="en-US" sz="1467" dirty="0">
                <a:solidFill>
                  <a:srgbClr val="193450"/>
                </a:solidFill>
                <a:latin typeface="Helvetica" pitchFamily="2" charset="0"/>
              </a:rPr>
              <a:t>Quarterly newsletter and regular LMS</a:t>
            </a:r>
            <a:r>
              <a:rPr lang="en-US" sz="1467" dirty="0">
                <a:solidFill>
                  <a:srgbClr val="193450"/>
                </a:solidFill>
                <a:latin typeface="Helvetica" pitchFamily="2" charset="0"/>
                <a:hlinkClick r:id="rId4" tooltip="http://www.lms.ac.uk/membership/lms-eupdates-archive">
                  <a:extLst>
                    <a:ext uri="{A12FA001-AC4F-418D-AE19-62706E023703}">
                      <ahyp:hlinkClr xmlns:ahyp="http://schemas.microsoft.com/office/drawing/2018/hyperlinkcolor" val="tx"/>
                    </a:ext>
                  </a:extLst>
                </a:hlinkClick>
              </a:rPr>
              <a:t> </a:t>
            </a:r>
            <a:r>
              <a:rPr lang="en-US" sz="1467" dirty="0">
                <a:solidFill>
                  <a:srgbClr val="193450"/>
                </a:solidFill>
                <a:latin typeface="Helvetica" pitchFamily="2" charset="0"/>
              </a:rPr>
              <a:t>e-Updates</a:t>
            </a:r>
          </a:p>
          <a:p>
            <a:pPr defTabSz="609630">
              <a:lnSpc>
                <a:spcPts val="2239"/>
              </a:lnSpc>
            </a:pPr>
            <a:endParaRPr lang="en-US" sz="1467" dirty="0">
              <a:solidFill>
                <a:srgbClr val="193450"/>
              </a:solidFill>
              <a:latin typeface="Helvetica" pitchFamily="2" charset="0"/>
            </a:endParaRPr>
          </a:p>
          <a:p>
            <a:pPr marL="345457" lvl="1" indent="-172729" defTabSz="609630">
              <a:lnSpc>
                <a:spcPts val="2239"/>
              </a:lnSpc>
              <a:buFont typeface="Arial"/>
              <a:buChar char="•"/>
            </a:pPr>
            <a:r>
              <a:rPr lang="en-US" sz="1467" dirty="0">
                <a:solidFill>
                  <a:srgbClr val="193450"/>
                </a:solidFill>
                <a:latin typeface="Helvetica" pitchFamily="2" charset="0"/>
              </a:rPr>
              <a:t>Opportunities to influence national policy</a:t>
            </a:r>
          </a:p>
          <a:p>
            <a:pPr marL="345457" lvl="1" indent="-172729" defTabSz="609630">
              <a:lnSpc>
                <a:spcPts val="2239"/>
              </a:lnSpc>
              <a:buFont typeface="Arial"/>
              <a:buChar char="•"/>
            </a:pPr>
            <a:endParaRPr lang="en-US" sz="1467" dirty="0">
              <a:solidFill>
                <a:srgbClr val="193450"/>
              </a:solidFill>
              <a:latin typeface="Helvetica" pitchFamily="2" charset="0"/>
            </a:endParaRPr>
          </a:p>
          <a:p>
            <a:pPr marL="345457" lvl="1" indent="-172729" defTabSz="609630">
              <a:lnSpc>
                <a:spcPts val="2239"/>
              </a:lnSpc>
              <a:buFont typeface="Arial"/>
              <a:buChar char="•"/>
            </a:pPr>
            <a:r>
              <a:rPr lang="en-US" sz="1467" dirty="0">
                <a:solidFill>
                  <a:srgbClr val="193450"/>
                </a:solidFill>
                <a:latin typeface="Helvetica" pitchFamily="2" charset="0"/>
              </a:rPr>
              <a:t>Full voting rights in Society elections</a:t>
            </a:r>
            <a:br>
              <a:rPr lang="en-US" sz="1467" dirty="0">
                <a:solidFill>
                  <a:srgbClr val="193450"/>
                </a:solidFill>
                <a:latin typeface="Helvetica" pitchFamily="2" charset="0"/>
              </a:rPr>
            </a:br>
            <a:endParaRPr lang="en-US" sz="1467" dirty="0">
              <a:solidFill>
                <a:srgbClr val="193450"/>
              </a:solidFill>
              <a:latin typeface="Helvetica" pitchFamily="2" charset="0"/>
            </a:endParaRPr>
          </a:p>
          <a:p>
            <a:pPr marL="345457" lvl="1" indent="-172729" defTabSz="609630">
              <a:lnSpc>
                <a:spcPts val="2239"/>
              </a:lnSpc>
              <a:buFont typeface="Arial"/>
              <a:buChar char="•"/>
            </a:pPr>
            <a:r>
              <a:rPr lang="en-US" sz="1467" dirty="0">
                <a:solidFill>
                  <a:srgbClr val="193450"/>
                </a:solidFill>
                <a:latin typeface="Helvetica" pitchFamily="2" charset="0"/>
              </a:rPr>
              <a:t>Verblunsky Members’ Room at De Morgan House, Russell Square, London</a:t>
            </a:r>
          </a:p>
          <a:p>
            <a:pPr defTabSz="609630">
              <a:lnSpc>
                <a:spcPts val="2239"/>
              </a:lnSpc>
            </a:pPr>
            <a:endParaRPr lang="en-US" sz="1467" dirty="0">
              <a:solidFill>
                <a:srgbClr val="193450"/>
              </a:solidFill>
              <a:latin typeface="Helvetica" pitchFamily="2" charset="0"/>
            </a:endParaRPr>
          </a:p>
          <a:p>
            <a:pPr marL="345457" lvl="1" indent="-172729" defTabSz="609630">
              <a:lnSpc>
                <a:spcPts val="2239"/>
              </a:lnSpc>
              <a:buFont typeface="Arial"/>
              <a:buChar char="•"/>
            </a:pPr>
            <a:r>
              <a:rPr lang="en-US" sz="1467" dirty="0">
                <a:solidFill>
                  <a:srgbClr val="193450"/>
                </a:solidFill>
                <a:latin typeface="Helvetica" pitchFamily="2" charset="0"/>
              </a:rPr>
              <a:t>Free online subscriptions to selected journals</a:t>
            </a:r>
          </a:p>
          <a:p>
            <a:pPr defTabSz="609630">
              <a:lnSpc>
                <a:spcPts val="2239"/>
              </a:lnSpc>
            </a:pPr>
            <a:endParaRPr lang="en-US" sz="1467" dirty="0">
              <a:solidFill>
                <a:srgbClr val="193450"/>
              </a:solidFill>
              <a:latin typeface="Helvetica" pitchFamily="2" charset="0"/>
            </a:endParaRPr>
          </a:p>
          <a:p>
            <a:pPr marL="345457" lvl="1" indent="-172729" defTabSz="609630">
              <a:lnSpc>
                <a:spcPts val="2239"/>
              </a:lnSpc>
              <a:buFont typeface="Arial"/>
              <a:buChar char="•"/>
            </a:pPr>
            <a:r>
              <a:rPr lang="en-US" sz="1467" dirty="0">
                <a:solidFill>
                  <a:srgbClr val="193450"/>
                </a:solidFill>
                <a:latin typeface="Helvetica" pitchFamily="2" charset="0"/>
              </a:rPr>
              <a:t>25% discount on LMS Lecture Note Series and LMS Student Texts</a:t>
            </a:r>
          </a:p>
          <a:p>
            <a:pPr defTabSz="609630">
              <a:lnSpc>
                <a:spcPts val="2239"/>
              </a:lnSpc>
            </a:pPr>
            <a:endParaRPr lang="en-US" sz="1467" dirty="0">
              <a:solidFill>
                <a:srgbClr val="193450"/>
              </a:solidFill>
              <a:latin typeface="Helvetica" pitchFamily="2" charset="0"/>
              <a:hlinkClick r:id="rId5" tooltip="http://www.lms.ac.uk/publications/books">
                <a:extLst>
                  <a:ext uri="{A12FA001-AC4F-418D-AE19-62706E023703}">
                    <ahyp:hlinkClr xmlns:ahyp="http://schemas.microsoft.com/office/drawing/2018/hyperlinkcolor" val="tx"/>
                  </a:ext>
                </a:extLst>
              </a:hlinkClick>
            </a:endParaRPr>
          </a:p>
          <a:p>
            <a:pPr marL="345457" lvl="1" indent="-172729" defTabSz="609630">
              <a:lnSpc>
                <a:spcPts val="2239"/>
              </a:lnSpc>
              <a:buFont typeface="Arial"/>
              <a:buChar char="•"/>
            </a:pPr>
            <a:r>
              <a:rPr lang="en-US" sz="1467" dirty="0">
                <a:solidFill>
                  <a:srgbClr val="193450"/>
                </a:solidFill>
                <a:latin typeface="Helvetica" pitchFamily="2" charset="0"/>
              </a:rPr>
              <a:t>Discounted membership of the European Mathematical Society and the Journal of the European Mathematical Society</a:t>
            </a:r>
          </a:p>
          <a:p>
            <a:pPr defTabSz="609630">
              <a:lnSpc>
                <a:spcPts val="2239"/>
              </a:lnSpc>
            </a:pPr>
            <a:endParaRPr lang="en-US" sz="1467" dirty="0">
              <a:solidFill>
                <a:srgbClr val="193450"/>
              </a:solidFill>
              <a:latin typeface="Helvetica" pitchFamily="2" charset="0"/>
            </a:endParaRPr>
          </a:p>
          <a:p>
            <a:pPr marL="345457" lvl="1" indent="-172729" defTabSz="609630">
              <a:lnSpc>
                <a:spcPts val="2239"/>
              </a:lnSpc>
              <a:buFont typeface="Arial"/>
              <a:buChar char="•"/>
            </a:pPr>
            <a:r>
              <a:rPr lang="en-US" sz="1467" dirty="0">
                <a:solidFill>
                  <a:srgbClr val="193450"/>
                </a:solidFill>
                <a:latin typeface="Helvetica" pitchFamily="2" charset="0"/>
              </a:rPr>
              <a:t>LMS Library at UCL</a:t>
            </a:r>
            <a:endParaRPr lang="en-US" sz="1600" dirty="0">
              <a:solidFill>
                <a:srgbClr val="193450"/>
              </a:solidFill>
              <a:latin typeface="Helvetica"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606B-4D13-960E-6328-AF15BF8D7364}"/>
              </a:ext>
            </a:extLst>
          </p:cNvPr>
          <p:cNvSpPr>
            <a:spLocks noGrp="1"/>
          </p:cNvSpPr>
          <p:nvPr>
            <p:ph type="title"/>
          </p:nvPr>
        </p:nvSpPr>
        <p:spPr/>
        <p:txBody>
          <a:bodyPr/>
          <a:lstStyle/>
          <a:p>
            <a:r>
              <a:rPr lang="en-GB" dirty="0"/>
              <a:t>Some helpful definitions</a:t>
            </a:r>
          </a:p>
        </p:txBody>
      </p:sp>
      <p:sp>
        <p:nvSpPr>
          <p:cNvPr id="3" name="Content Placeholder 2">
            <a:extLst>
              <a:ext uri="{FF2B5EF4-FFF2-40B4-BE49-F238E27FC236}">
                <a16:creationId xmlns:a16="http://schemas.microsoft.com/office/drawing/2014/main" id="{C48AFA74-9D68-22E2-F2A9-1BAB954A0D89}"/>
              </a:ext>
            </a:extLst>
          </p:cNvPr>
          <p:cNvSpPr>
            <a:spLocks noGrp="1"/>
          </p:cNvSpPr>
          <p:nvPr>
            <p:ph idx="1"/>
          </p:nvPr>
        </p:nvSpPr>
        <p:spPr/>
        <p:txBody>
          <a:bodyPr>
            <a:normAutofit fontScale="85000" lnSpcReduction="10000"/>
          </a:bodyPr>
          <a:lstStyle/>
          <a:p>
            <a:r>
              <a:rPr lang="en-GB" dirty="0"/>
              <a:t>Lesbian – a woman who is attracted to women, some non-binary people also this term</a:t>
            </a:r>
          </a:p>
          <a:p>
            <a:r>
              <a:rPr lang="en-GB" dirty="0"/>
              <a:t>Gay – a man who is attracted to men, some non-binary people also use this term</a:t>
            </a:r>
          </a:p>
          <a:p>
            <a:r>
              <a:rPr lang="en-GB" dirty="0"/>
              <a:t>Bi – someone who is attracted to more than one gender</a:t>
            </a:r>
          </a:p>
          <a:p>
            <a:r>
              <a:rPr lang="en-GB" dirty="0"/>
              <a:t>Trans – someone whose gender is not the same as the sex that they were assigned at birth</a:t>
            </a:r>
          </a:p>
          <a:p>
            <a:r>
              <a:rPr lang="en-GB" dirty="0"/>
              <a:t>Queer - no single agreed definition, but usually defined by its difference to the dominant heterosexual and gender confirming group</a:t>
            </a:r>
          </a:p>
          <a:p>
            <a:r>
              <a:rPr lang="en-GB" dirty="0"/>
              <a:t>Questioning – someone who is in the process of exploring their sexual orientation or gender identity</a:t>
            </a:r>
          </a:p>
          <a:p>
            <a:r>
              <a:rPr lang="en-GB" dirty="0"/>
              <a:t>Intersex – someone who has biological traits of both male and female sexes or whose biological attributes do not sit comfortably with societal or medical assumptions of what constitutes male or female</a:t>
            </a:r>
          </a:p>
          <a:p>
            <a:r>
              <a:rPr lang="en-GB" dirty="0"/>
              <a:t>Ace – someone who typically does not experience sexual attraction</a:t>
            </a:r>
          </a:p>
          <a:p>
            <a:endParaRPr lang="en-GB" dirty="0"/>
          </a:p>
        </p:txBody>
      </p:sp>
    </p:spTree>
    <p:extLst>
      <p:ext uri="{BB962C8B-B14F-4D97-AF65-F5344CB8AC3E}">
        <p14:creationId xmlns:p14="http://schemas.microsoft.com/office/powerpoint/2010/main" val="391624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619-54A9-26A7-42B8-E8E5078C0698}"/>
              </a:ext>
            </a:extLst>
          </p:cNvPr>
          <p:cNvSpPr>
            <a:spLocks noGrp="1"/>
          </p:cNvSpPr>
          <p:nvPr>
            <p:ph type="title"/>
          </p:nvPr>
        </p:nvSpPr>
        <p:spPr/>
        <p:txBody>
          <a:bodyPr/>
          <a:lstStyle/>
          <a:p>
            <a:r>
              <a:rPr lang="en-GB" dirty="0"/>
              <a:t>Sex and gender</a:t>
            </a:r>
          </a:p>
        </p:txBody>
      </p:sp>
      <p:sp>
        <p:nvSpPr>
          <p:cNvPr id="3" name="Content Placeholder 2">
            <a:extLst>
              <a:ext uri="{FF2B5EF4-FFF2-40B4-BE49-F238E27FC236}">
                <a16:creationId xmlns:a16="http://schemas.microsoft.com/office/drawing/2014/main" id="{4643BBC2-9A0E-D8BA-1E4A-DCE864C4C9F7}"/>
              </a:ext>
            </a:extLst>
          </p:cNvPr>
          <p:cNvSpPr>
            <a:spLocks noGrp="1"/>
          </p:cNvSpPr>
          <p:nvPr>
            <p:ph idx="1"/>
          </p:nvPr>
        </p:nvSpPr>
        <p:spPr/>
        <p:txBody>
          <a:bodyPr/>
          <a:lstStyle/>
          <a:p>
            <a:r>
              <a:rPr lang="en-GB" dirty="0"/>
              <a:t>Sex – biological characteristics used to identify someone as ‘male’ or ‘female’ at birth; </a:t>
            </a:r>
            <a:br>
              <a:rPr lang="en-GB" dirty="0"/>
            </a:br>
            <a:r>
              <a:rPr lang="en-GB" dirty="0"/>
              <a:t>		differences of sex development do occur, so the use of a binary categorisation is 				problematic</a:t>
            </a:r>
          </a:p>
          <a:p>
            <a:r>
              <a:rPr lang="en-GB" dirty="0"/>
              <a:t>Gender – a person’s innate sense of being a ‘man’, ‘woman’, ‘non-binary’ or some other 			description</a:t>
            </a:r>
          </a:p>
        </p:txBody>
      </p:sp>
    </p:spTree>
    <p:extLst>
      <p:ext uri="{BB962C8B-B14F-4D97-AF65-F5344CB8AC3E}">
        <p14:creationId xmlns:p14="http://schemas.microsoft.com/office/powerpoint/2010/main" val="2414592281"/>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51DFB9E5E72E42B4BF3D4EC6EEC284" ma:contentTypeVersion="18" ma:contentTypeDescription="Create a new document." ma:contentTypeScope="" ma:versionID="5290b3997d7fae14e5cf9500730a4cc2">
  <xsd:schema xmlns:xsd="http://www.w3.org/2001/XMLSchema" xmlns:xs="http://www.w3.org/2001/XMLSchema" xmlns:p="http://schemas.microsoft.com/office/2006/metadata/properties" xmlns:ns2="2429044a-0c7c-4301-96fa-827a73d03790" xmlns:ns3="181a9689-7980-4c8a-b149-9e8cb8102245" targetNamespace="http://schemas.microsoft.com/office/2006/metadata/properties" ma:root="true" ma:fieldsID="975835abb3c2c504a682053eca2880ed" ns2:_="" ns3:_="">
    <xsd:import namespace="2429044a-0c7c-4301-96fa-827a73d03790"/>
    <xsd:import namespace="181a9689-7980-4c8a-b149-9e8cb810224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9044a-0c7c-4301-96fa-827a73d037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7bbaf85-677b-4c29-8c16-bfe513f732b8}" ma:internalName="TaxCatchAll" ma:showField="CatchAllData" ma:web="2429044a-0c7c-4301-96fa-827a73d037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81a9689-7980-4c8a-b149-9e8cb810224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e83817-7780-4ecb-a40a-39b8c0a35a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29044a-0c7c-4301-96fa-827a73d03790" xsi:nil="true"/>
    <lcf76f155ced4ddcb4097134ff3c332f xmlns="181a9689-7980-4c8a-b149-9e8cb81022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F387DC-D750-4D45-B742-2A1BA8642D9F}"/>
</file>

<file path=customXml/itemProps2.xml><?xml version="1.0" encoding="utf-8"?>
<ds:datastoreItem xmlns:ds="http://schemas.openxmlformats.org/officeDocument/2006/customXml" ds:itemID="{EA57EBA3-BCF7-43B4-A7CE-8A49ECBBB3B0}"/>
</file>

<file path=customXml/itemProps3.xml><?xml version="1.0" encoding="utf-8"?>
<ds:datastoreItem xmlns:ds="http://schemas.openxmlformats.org/officeDocument/2006/customXml" ds:itemID="{64DD7511-1151-4402-B81D-06446CDC1C39}"/>
</file>

<file path=docProps/app.xml><?xml version="1.0" encoding="utf-8"?>
<Properties xmlns="http://schemas.openxmlformats.org/officeDocument/2006/extended-properties" xmlns:vt="http://schemas.openxmlformats.org/officeDocument/2006/docPropsVTypes">
  <TotalTime>185</TotalTime>
  <Words>774</Words>
  <Application>Microsoft Office PowerPoint</Application>
  <PresentationFormat>Widescreen</PresentationFormat>
  <Paragraphs>99</Paragraphs>
  <Slides>11</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Aptos</vt:lpstr>
      <vt:lpstr>Arial</vt:lpstr>
      <vt:lpstr>Calibri</vt:lpstr>
      <vt:lpstr>Calisto MT</vt:lpstr>
      <vt:lpstr>Helios</vt:lpstr>
      <vt:lpstr>Helios Bold</vt:lpstr>
      <vt:lpstr>Helvetica</vt:lpstr>
      <vt:lpstr>Open Sans</vt:lpstr>
      <vt:lpstr>TT Hoves Bold</vt:lpstr>
      <vt:lpstr>Univers Condensed</vt:lpstr>
      <vt:lpstr>ChronicleVTI</vt:lpstr>
      <vt:lpstr>Office Theme</vt:lpstr>
      <vt:lpstr>GPS Workshop on allyship</vt:lpstr>
      <vt:lpstr>PowerPoint Presentation</vt:lpstr>
      <vt:lpstr>PowerPoint Presentation</vt:lpstr>
      <vt:lpstr>PowerPoint Presentation</vt:lpstr>
      <vt:lpstr>PowerPoint Presentation</vt:lpstr>
      <vt:lpstr>PowerPoint Presentation</vt:lpstr>
      <vt:lpstr>PowerPoint Presentation</vt:lpstr>
      <vt:lpstr>Some helpful definitions</vt:lpstr>
      <vt:lpstr>Sex and gender</vt:lpstr>
      <vt:lpstr>Allies vs allyship</vt:lpstr>
      <vt:lpstr>UHT: A model for intervention</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Calvin Smith</dc:creator>
  <cp:lastModifiedBy>Calvin Smith</cp:lastModifiedBy>
  <cp:revision>1</cp:revision>
  <dcterms:created xsi:type="dcterms:W3CDTF">2025-06-21T14:02:43Z</dcterms:created>
  <dcterms:modified xsi:type="dcterms:W3CDTF">2025-06-30T12:19:37Z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0x010100CD51DFB9E5E72E42B4BF3D4EC6EEC284</vt:lpwstr>
  </property>
</Properties>
</file>